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9" r:id="rId3"/>
    <p:sldId id="272" r:id="rId4"/>
    <p:sldId id="261" r:id="rId5"/>
    <p:sldId id="262" r:id="rId6"/>
    <p:sldId id="268" r:id="rId7"/>
    <p:sldId id="273" r:id="rId8"/>
    <p:sldId id="270" r:id="rId9"/>
    <p:sldId id="264" r:id="rId10"/>
    <p:sldId id="265" r:id="rId11"/>
    <p:sldId id="266" r:id="rId12"/>
    <p:sldId id="267" r:id="rId13"/>
    <p:sldId id="306" r:id="rId14"/>
    <p:sldId id="275" r:id="rId15"/>
    <p:sldId id="276" r:id="rId16"/>
    <p:sldId id="278" r:id="rId17"/>
    <p:sldId id="307" r:id="rId18"/>
    <p:sldId id="309" r:id="rId19"/>
    <p:sldId id="310" r:id="rId20"/>
    <p:sldId id="311" r:id="rId21"/>
    <p:sldId id="280" r:id="rId22"/>
    <p:sldId id="281" r:id="rId23"/>
    <p:sldId id="284" r:id="rId24"/>
    <p:sldId id="285" r:id="rId25"/>
    <p:sldId id="286" r:id="rId26"/>
    <p:sldId id="287" r:id="rId27"/>
    <p:sldId id="290" r:id="rId28"/>
    <p:sldId id="292" r:id="rId29"/>
    <p:sldId id="291" r:id="rId30"/>
    <p:sldId id="293" r:id="rId31"/>
    <p:sldId id="294" r:id="rId32"/>
    <p:sldId id="301" r:id="rId33"/>
    <p:sldId id="308" r:id="rId34"/>
    <p:sldId id="295" r:id="rId35"/>
    <p:sldId id="305" r:id="rId36"/>
    <p:sldId id="299" r:id="rId37"/>
    <p:sldId id="312" r:id="rId38"/>
    <p:sldId id="296" r:id="rId39"/>
    <p:sldId id="298" r:id="rId40"/>
    <p:sldId id="300"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47" autoAdjust="0"/>
    <p:restoredTop sz="94660"/>
  </p:normalViewPr>
  <p:slideViewPr>
    <p:cSldViewPr snapToGrid="0">
      <p:cViewPr varScale="1">
        <p:scale>
          <a:sx n="116" d="100"/>
          <a:sy n="116" d="100"/>
        </p:scale>
        <p:origin x="67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83744" y="2148465"/>
            <a:ext cx="9814494" cy="1739347"/>
          </a:xfrm>
        </p:spPr>
        <p:txBody>
          <a:bodyPr tIns="45720" bIns="45720" anchor="ctr">
            <a:normAutofit/>
          </a:bodyPr>
          <a:lstStyle>
            <a:lvl1pPr algn="ctr">
              <a:lnSpc>
                <a:spcPct val="80000"/>
              </a:lnSpc>
              <a:defRPr sz="6000" spc="150" baseline="0"/>
            </a:lvl1pPr>
          </a:lstStyle>
          <a:p>
            <a:r>
              <a:rPr lang="en-US" smtClean="0"/>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pic>
        <p:nvPicPr>
          <p:cNvPr id="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l="5565" t="-7503" b="-1985"/>
          <a:stretch>
            <a:fillRect/>
          </a:stretch>
        </p:blipFill>
        <p:spPr bwMode="auto">
          <a:xfrm>
            <a:off x="14258" y="2401912"/>
            <a:ext cx="1219200" cy="1143000"/>
          </a:xfrm>
          <a:prstGeom prst="rect">
            <a:avLst/>
          </a:prstGeom>
          <a:noFill/>
          <a:ln>
            <a:noFill/>
          </a:ln>
          <a:effectLst/>
          <a:extLst>
            <a:ext uri="{909E8E84-426E-40DD-AFC4-6F175D3DCCD1}">
              <a14:hiddenFill xmlns:a14="http://schemas.microsoft.com/office/drawing/2010/main">
                <a:blipFill dpi="0" rotWithShape="0">
                  <a:blip/>
                  <a:srcRect l="5565" t="-7503" b="-198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l="74898" r="-826" b="14304"/>
          <a:stretch>
            <a:fillRect/>
          </a:stretch>
        </p:blipFill>
        <p:spPr bwMode="auto">
          <a:xfrm>
            <a:off x="11259124" y="2465412"/>
            <a:ext cx="762000" cy="1016000"/>
          </a:xfrm>
          <a:prstGeom prst="rect">
            <a:avLst/>
          </a:prstGeom>
          <a:noFill/>
          <a:ln>
            <a:noFill/>
          </a:ln>
          <a:effectLst/>
          <a:extLst>
            <a:ext uri="{909E8E84-426E-40DD-AFC4-6F175D3DCCD1}">
              <a14:hiddenFill xmlns:a14="http://schemas.microsoft.com/office/drawing/2010/main">
                <a:blipFill dpi="0" rotWithShape="0">
                  <a:blip/>
                  <a:srcRect l="74898" r="-826" b="1430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96DFF08F-DC6B-4601-B491-B0F83F6DD2DA}" type="datetimeFigureOut">
              <a:rPr lang="en-US" dirty="0"/>
              <a:t>9/13/2018</a:t>
            </a:fld>
            <a:endParaRPr lang="en-US" dirty="0"/>
          </a:p>
        </p:txBody>
      </p:sp>
      <p:sp>
        <p:nvSpPr>
          <p:cNvPr id="5" name="Footer Placeholder 4"/>
          <p:cNvSpPr>
            <a:spLocks noGrp="1"/>
          </p:cNvSpPr>
          <p:nvPr>
            <p:ph type="ftr" sz="quarter" idx="11"/>
          </p:nvPr>
        </p:nvSpPr>
        <p:spPr>
          <a:xfrm>
            <a:off x="3776135" y="6422854"/>
            <a:ext cx="4279669" cy="365125"/>
          </a:xfrm>
        </p:spPr>
        <p:txBody>
          <a:bodyPr/>
          <a:lstStyle/>
          <a:p>
            <a:endParaRPr lang="en-US" dirty="0"/>
          </a:p>
        </p:txBody>
      </p:sp>
      <p:sp>
        <p:nvSpPr>
          <p:cNvPr id="6" name="Slide Number Placeholder 5"/>
          <p:cNvSpPr>
            <a:spLocks noGrp="1"/>
          </p:cNvSpPr>
          <p:nvPr>
            <p:ph type="sldNum" sz="quarter" idx="12"/>
          </p:nvPr>
        </p:nvSpPr>
        <p:spPr>
          <a:xfrm>
            <a:off x="8073048" y="6422854"/>
            <a:ext cx="879759"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6DFF08F-DC6B-4601-B491-B0F83F6DD2DA}" type="datetimeFigureOut">
              <a:rPr lang="en-US" dirty="0"/>
              <a:pPr/>
              <a:t>9/13/2018</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25273" y="1855054"/>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94959" y="1855054"/>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9/13/2018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9/13/2018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9/13/2018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9/13/2018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9/13/2018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246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30142"/>
            <a:ext cx="9784080" cy="113822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93319" y="1819507"/>
            <a:ext cx="9784080" cy="420624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4FAB73BC-B049-4115-A692-8D63A059BFB8}" type="slidenum">
              <a:rPr lang="en-US" dirty="0"/>
              <a:pPr/>
              <a:t>‹#›</a:t>
            </a:fld>
            <a:endParaRPr lang="en-US" dirty="0"/>
          </a:p>
        </p:txBody>
      </p:sp>
      <p:pic>
        <p:nvPicPr>
          <p:cNvPr id="8"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l="5565" t="-7503" b="-1985"/>
          <a:stretch>
            <a:fillRect/>
          </a:stretch>
        </p:blipFill>
        <p:spPr bwMode="auto">
          <a:xfrm>
            <a:off x="38100" y="225366"/>
            <a:ext cx="1219200" cy="1143000"/>
          </a:xfrm>
          <a:prstGeom prst="rect">
            <a:avLst/>
          </a:prstGeom>
          <a:noFill/>
          <a:ln>
            <a:noFill/>
          </a:ln>
          <a:effectLst/>
          <a:extLst>
            <a:ext uri="{909E8E84-426E-40DD-AFC4-6F175D3DCCD1}">
              <a14:hiddenFill xmlns:a14="http://schemas.microsoft.com/office/drawing/2010/main">
                <a:blipFill dpi="0" rotWithShape="0">
                  <a:blip/>
                  <a:srcRect l="5565" t="-7503" b="-1985"/>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3"/>
          <p:cNvPicPr>
            <a:picLocks noChangeAspect="1" noChangeArrowheads="1"/>
          </p:cNvPicPr>
          <p:nvPr userDrawn="1"/>
        </p:nvPicPr>
        <p:blipFill>
          <a:blip r:embed="rId14">
            <a:extLst>
              <a:ext uri="{28A0092B-C50C-407E-A947-70E740481C1C}">
                <a14:useLocalDpi xmlns:a14="http://schemas.microsoft.com/office/drawing/2010/main" val="0"/>
              </a:ext>
            </a:extLst>
          </a:blip>
          <a:srcRect l="74898" r="-826" b="14304"/>
          <a:stretch>
            <a:fillRect/>
          </a:stretch>
        </p:blipFill>
        <p:spPr bwMode="auto">
          <a:xfrm>
            <a:off x="11364418" y="288866"/>
            <a:ext cx="762000" cy="1016000"/>
          </a:xfrm>
          <a:prstGeom prst="rect">
            <a:avLst/>
          </a:prstGeom>
          <a:noFill/>
          <a:ln>
            <a:noFill/>
          </a:ln>
          <a:effectLst/>
          <a:extLst>
            <a:ext uri="{909E8E84-426E-40DD-AFC4-6F175D3DCCD1}">
              <a14:hiddenFill xmlns:a14="http://schemas.microsoft.com/office/drawing/2010/main">
                <a:blipFill dpi="0" rotWithShape="0">
                  <a:blip/>
                  <a:srcRect l="74898" r="-826" b="1430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v"/>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v"/>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v"/>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v"/>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v"/>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youtu.be/df6XZppvF3A"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my.firstinspires.org/" TargetMode="External"/><Relationship Id="rId2" Type="http://schemas.openxmlformats.org/officeDocument/2006/relationships/hyperlink" Target="http://www.4honline.co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VPzxm4IfG6w&amp;feature=youtu.be&amp;list=UUyJqS0n0h5f3yeYxEADZuvQ" TargetMode="External"/><Relationship Id="rId2" Type="http://schemas.openxmlformats.org/officeDocument/2006/relationships/hyperlink" Target="https://www.firstinspires.org/sites/default/files/uploads/about/FIRST-YPP-ProgramGuide.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s://youtu.be/d60FOfoG5f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youtu.be/P2kDmXzct6s" TargetMode="Externa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google.com/url?sa=i&amp;rct=j&amp;q=&amp;esrc=s&amp;source=images&amp;cd=&amp;cad=rja&amp;uact=8&amp;ved=0ahUKEwitlY7z-KzWAhVBOCYKHdPJAKsQjRwIBw&amp;url=http://stempals.org/category/robotics/page/5/&amp;psig=AFQjCNGDzceLmdGMzh04GXN1jtL1FpmDDw&amp;ust=1505762518685405"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ApplePiRobotics@juno.com" TargetMode="External"/><Relationship Id="rId2" Type="http://schemas.openxmlformats.org/officeDocument/2006/relationships/hyperlink" Target="http://www.applepirobotics.org/" TargetMode="External"/><Relationship Id="rId1" Type="http://schemas.openxmlformats.org/officeDocument/2006/relationships/slideLayout" Target="../slideLayouts/slideLayout2.xml"/><Relationship Id="rId6" Type="http://schemas.openxmlformats.org/officeDocument/2006/relationships/hyperlink" Target="mailto:dvandergrinten@juno.com" TargetMode="External"/><Relationship Id="rId5" Type="http://schemas.openxmlformats.org/officeDocument/2006/relationships/hyperlink" Target="mailto:rick.page.home@gmail.com" TargetMode="External"/><Relationship Id="rId4" Type="http://schemas.openxmlformats.org/officeDocument/2006/relationships/hyperlink" Target="mailto:Capnhook-41@comcast.net"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youtube.com/watch?v=PCGsLAyrck4"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youtu.be/31XZ5JsoU9g"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youtu.be/rYhJflwHLQU" TargetMode="External"/><Relationship Id="rId1" Type="http://schemas.openxmlformats.org/officeDocument/2006/relationships/slideLayout" Target="../slideLayouts/slideLayout4.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i="1" dirty="0" smtClean="0"/>
              <a:t>apple pi robotics</a:t>
            </a:r>
            <a:endParaRPr lang="en-US" i="1" dirty="0"/>
          </a:p>
        </p:txBody>
      </p:sp>
      <p:sp>
        <p:nvSpPr>
          <p:cNvPr id="3" name="Subtitle 2"/>
          <p:cNvSpPr>
            <a:spLocks noGrp="1"/>
          </p:cNvSpPr>
          <p:nvPr>
            <p:ph type="subTitle" idx="1"/>
          </p:nvPr>
        </p:nvSpPr>
        <p:spPr/>
        <p:txBody>
          <a:bodyPr/>
          <a:lstStyle/>
          <a:p>
            <a:endParaRPr lang="en-US" dirty="0"/>
          </a:p>
          <a:p>
            <a:r>
              <a:rPr lang="en-US" sz="4800" dirty="0" smtClean="0"/>
              <a:t>9/12/2018</a:t>
            </a:r>
          </a:p>
        </p:txBody>
      </p:sp>
    </p:spTree>
    <p:extLst>
      <p:ext uri="{BB962C8B-B14F-4D97-AF65-F5344CB8AC3E}">
        <p14:creationId xmlns:p14="http://schemas.microsoft.com/office/powerpoint/2010/main" val="36328485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2013</a:t>
            </a:r>
            <a:endParaRPr lang="en-US" dirty="0"/>
          </a:p>
        </p:txBody>
      </p:sp>
      <p:sp>
        <p:nvSpPr>
          <p:cNvPr id="3" name="Content Placeholder 2"/>
          <p:cNvSpPr>
            <a:spLocks noGrp="1"/>
          </p:cNvSpPr>
          <p:nvPr>
            <p:ph sz="half" idx="1"/>
          </p:nvPr>
        </p:nvSpPr>
        <p:spPr>
          <a:xfrm>
            <a:off x="204957" y="3488429"/>
            <a:ext cx="5161127" cy="1997971"/>
          </a:xfrm>
        </p:spPr>
        <p:txBody>
          <a:bodyPr>
            <a:normAutofit/>
          </a:bodyPr>
          <a:lstStyle/>
          <a:p>
            <a:r>
              <a:rPr lang="en-US" sz="2800" dirty="0" smtClean="0"/>
              <a:t>WPI Regional Quarterfinalist</a:t>
            </a:r>
          </a:p>
          <a:p>
            <a:r>
              <a:rPr lang="en-US" sz="2800" dirty="0" smtClean="0"/>
              <a:t>Hartford Regional Finalist</a:t>
            </a:r>
            <a:endParaRPr lang="en-US" sz="2600" dirty="0"/>
          </a:p>
          <a:p>
            <a:r>
              <a:rPr lang="en-US" sz="2600" dirty="0" smtClean="0"/>
              <a:t>35 students served – FLL &amp; FRC</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6084" y="2198336"/>
            <a:ext cx="6584405" cy="39137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084" y="2096426"/>
            <a:ext cx="6584405" cy="40156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02729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2014</a:t>
            </a:r>
            <a:endParaRPr lang="en-US" dirty="0"/>
          </a:p>
        </p:txBody>
      </p:sp>
      <p:sp>
        <p:nvSpPr>
          <p:cNvPr id="3" name="Content Placeholder 2"/>
          <p:cNvSpPr>
            <a:spLocks noGrp="1"/>
          </p:cNvSpPr>
          <p:nvPr>
            <p:ph sz="half" idx="1"/>
          </p:nvPr>
        </p:nvSpPr>
        <p:spPr>
          <a:xfrm>
            <a:off x="204957" y="2377150"/>
            <a:ext cx="5161127" cy="3556078"/>
          </a:xfrm>
        </p:spPr>
        <p:txBody>
          <a:bodyPr>
            <a:normAutofit lnSpcReduction="10000"/>
          </a:bodyPr>
          <a:lstStyle/>
          <a:p>
            <a:r>
              <a:rPr lang="en-US" sz="2300" dirty="0" smtClean="0"/>
              <a:t>Groton District Semifinalist</a:t>
            </a:r>
          </a:p>
          <a:p>
            <a:r>
              <a:rPr lang="en-US" sz="2300" dirty="0" smtClean="0"/>
              <a:t>Southington District Semifinalist</a:t>
            </a:r>
          </a:p>
          <a:p>
            <a:r>
              <a:rPr lang="en-US" sz="2300" dirty="0" smtClean="0"/>
              <a:t>Hartford District Chairman’s Award Winner</a:t>
            </a:r>
          </a:p>
          <a:p>
            <a:r>
              <a:rPr lang="en-US" sz="2300" dirty="0" smtClean="0"/>
              <a:t>New England Chairman’s Award Winner</a:t>
            </a:r>
          </a:p>
          <a:p>
            <a:r>
              <a:rPr lang="en-US" sz="2300" dirty="0" smtClean="0"/>
              <a:t>Bracket quarterfinalist, ranked top 1.5% of teams in the  world</a:t>
            </a:r>
          </a:p>
          <a:p>
            <a:r>
              <a:rPr lang="en-US" sz="2300" dirty="0" smtClean="0"/>
              <a:t>48 students served – FLL &amp; FRC</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6084" y="2198336"/>
            <a:ext cx="6584405" cy="39137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084" y="2096426"/>
            <a:ext cx="6584405" cy="40156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774" b="5158"/>
          <a:stretch/>
        </p:blipFill>
        <p:spPr>
          <a:xfrm>
            <a:off x="5366084" y="2097789"/>
            <a:ext cx="6584405" cy="4114800"/>
          </a:xfrm>
          <a:prstGeom prst="rect">
            <a:avLst/>
          </a:prstGeom>
        </p:spPr>
      </p:pic>
    </p:spTree>
    <p:extLst>
      <p:ext uri="{BB962C8B-B14F-4D97-AF65-F5344CB8AC3E}">
        <p14:creationId xmlns:p14="http://schemas.microsoft.com/office/powerpoint/2010/main" val="3297838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2015</a:t>
            </a:r>
            <a:endParaRPr lang="en-US" dirty="0"/>
          </a:p>
        </p:txBody>
      </p:sp>
      <p:sp>
        <p:nvSpPr>
          <p:cNvPr id="3" name="Content Placeholder 2"/>
          <p:cNvSpPr>
            <a:spLocks noGrp="1"/>
          </p:cNvSpPr>
          <p:nvPr>
            <p:ph sz="half" idx="1"/>
          </p:nvPr>
        </p:nvSpPr>
        <p:spPr>
          <a:xfrm>
            <a:off x="142603" y="2464018"/>
            <a:ext cx="5486402" cy="3071809"/>
          </a:xfrm>
        </p:spPr>
        <p:txBody>
          <a:bodyPr>
            <a:noAutofit/>
          </a:bodyPr>
          <a:lstStyle/>
          <a:p>
            <a:r>
              <a:rPr lang="en-US" sz="2300" dirty="0" smtClean="0"/>
              <a:t>Hartford District Finalist </a:t>
            </a:r>
          </a:p>
          <a:p>
            <a:r>
              <a:rPr lang="en-US" sz="2300" dirty="0" smtClean="0"/>
              <a:t>New </a:t>
            </a:r>
            <a:r>
              <a:rPr lang="en-US" sz="2300" dirty="0"/>
              <a:t>England Engineering Inspiration Award </a:t>
            </a:r>
            <a:r>
              <a:rPr lang="en-US" sz="2300" dirty="0" smtClean="0"/>
              <a:t>Winners</a:t>
            </a:r>
          </a:p>
          <a:p>
            <a:r>
              <a:rPr lang="en-US" sz="2300" dirty="0" smtClean="0"/>
              <a:t> New England District Champions</a:t>
            </a:r>
          </a:p>
          <a:p>
            <a:r>
              <a:rPr lang="en-US" sz="2300" dirty="0" smtClean="0"/>
              <a:t> World Championship Field Semifinalists, ranked top 1% of teams in the world</a:t>
            </a:r>
          </a:p>
          <a:p>
            <a:r>
              <a:rPr lang="en-US" sz="2300" dirty="0" smtClean="0"/>
              <a:t> State Champions</a:t>
            </a:r>
          </a:p>
          <a:p>
            <a:r>
              <a:rPr lang="en-US" sz="2300" dirty="0" smtClean="0"/>
              <a:t>Over 70 students – FLL, FTC and FRC</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8148" t="21389" r="625" b="5278"/>
          <a:stretch/>
        </p:blipFill>
        <p:spPr>
          <a:xfrm>
            <a:off x="5901951" y="2147380"/>
            <a:ext cx="5701966" cy="3913706"/>
          </a:xfrm>
          <a:prstGeom prst="rect">
            <a:avLst/>
          </a:prstGeom>
        </p:spPr>
      </p:pic>
    </p:spTree>
    <p:extLst>
      <p:ext uri="{BB962C8B-B14F-4D97-AF65-F5344CB8AC3E}">
        <p14:creationId xmlns:p14="http://schemas.microsoft.com/office/powerpoint/2010/main" val="3962919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2016</a:t>
            </a:r>
            <a:endParaRPr lang="en-US" dirty="0"/>
          </a:p>
        </p:txBody>
      </p:sp>
      <p:sp>
        <p:nvSpPr>
          <p:cNvPr id="3" name="Content Placeholder 2"/>
          <p:cNvSpPr>
            <a:spLocks noGrp="1"/>
          </p:cNvSpPr>
          <p:nvPr>
            <p:ph sz="half" idx="1"/>
          </p:nvPr>
        </p:nvSpPr>
        <p:spPr>
          <a:xfrm>
            <a:off x="82643" y="1437190"/>
            <a:ext cx="5609703" cy="5323373"/>
          </a:xfrm>
        </p:spPr>
        <p:txBody>
          <a:bodyPr>
            <a:noAutofit/>
          </a:bodyPr>
          <a:lstStyle/>
          <a:p>
            <a:r>
              <a:rPr lang="en-US" sz="2300" dirty="0" smtClean="0"/>
              <a:t>WPI District Quarter Finalist</a:t>
            </a:r>
          </a:p>
          <a:p>
            <a:r>
              <a:rPr lang="en-US" sz="2300" dirty="0" smtClean="0"/>
              <a:t>Rhode Island District Semi Finalist + Rockwell Automation Innovation in Controls Award</a:t>
            </a:r>
          </a:p>
          <a:p>
            <a:r>
              <a:rPr lang="en-US" sz="2300" dirty="0" smtClean="0"/>
              <a:t> Hartford District Quarter Finalist + Engineering Inspiration Award</a:t>
            </a:r>
          </a:p>
          <a:p>
            <a:r>
              <a:rPr lang="en-US" sz="2300" dirty="0" smtClean="0"/>
              <a:t> New England District Quarter Finalist</a:t>
            </a:r>
          </a:p>
          <a:p>
            <a:r>
              <a:rPr lang="en-US" sz="2300" dirty="0" smtClean="0"/>
              <a:t> World Championship Carson Division Quarter Finalist, ranked top 2% of teams in the world</a:t>
            </a:r>
          </a:p>
          <a:p>
            <a:r>
              <a:rPr lang="en-US" sz="2300" dirty="0" smtClean="0"/>
              <a:t> State Champions Quarter Finalist</a:t>
            </a:r>
          </a:p>
          <a:p>
            <a:r>
              <a:rPr lang="en-US" sz="2300" dirty="0" smtClean="0"/>
              <a:t>Over 70 students – FLL and FRC</a:t>
            </a:r>
          </a:p>
          <a:p>
            <a:r>
              <a:rPr lang="en-US" sz="2000" b="1" i="1" dirty="0" smtClean="0"/>
              <a:t>Game Video </a:t>
            </a:r>
            <a:r>
              <a:rPr lang="en-US" altLang="en-US" sz="2000" dirty="0" smtClean="0">
                <a:solidFill>
                  <a:srgbClr val="000000"/>
                </a:solidFill>
                <a:hlinkClick r:id="rId2"/>
              </a:rPr>
              <a:t>https</a:t>
            </a:r>
            <a:r>
              <a:rPr lang="en-US" altLang="en-US" sz="2000" dirty="0">
                <a:solidFill>
                  <a:srgbClr val="000000"/>
                </a:solidFill>
                <a:hlinkClick r:id="rId2"/>
              </a:rPr>
              <a:t>://youtu.be/df6XZppvF3A</a:t>
            </a:r>
            <a:endParaRPr lang="en-US" altLang="en-US" sz="2000" dirty="0">
              <a:solidFill>
                <a:srgbClr val="000000"/>
              </a:solidFill>
            </a:endParaRPr>
          </a:p>
          <a:p>
            <a:endParaRPr lang="en-US" sz="2300" b="1" i="1"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2711" y="1915993"/>
            <a:ext cx="5439931" cy="4759940"/>
          </a:xfrm>
          <a:prstGeom prst="rect">
            <a:avLst/>
          </a:prstGeom>
        </p:spPr>
      </p:pic>
    </p:spTree>
    <p:extLst>
      <p:ext uri="{BB962C8B-B14F-4D97-AF65-F5344CB8AC3E}">
        <p14:creationId xmlns:p14="http://schemas.microsoft.com/office/powerpoint/2010/main" val="1574098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600" i="1" dirty="0" smtClean="0"/>
              <a:t>The season at a glance</a:t>
            </a:r>
            <a:endParaRPr lang="en-US" sz="5600" i="1"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007886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Bash at the beach</a:t>
            </a:r>
            <a:endParaRPr lang="en-US" dirty="0"/>
          </a:p>
        </p:txBody>
      </p:sp>
      <p:sp>
        <p:nvSpPr>
          <p:cNvPr id="3" name="Content Placeholder 2"/>
          <p:cNvSpPr>
            <a:spLocks noGrp="1"/>
          </p:cNvSpPr>
          <p:nvPr>
            <p:ph sz="half" idx="1"/>
          </p:nvPr>
        </p:nvSpPr>
        <p:spPr>
          <a:xfrm>
            <a:off x="1085062" y="1609324"/>
            <a:ext cx="10452990" cy="599477"/>
          </a:xfrm>
        </p:spPr>
        <p:txBody>
          <a:bodyPr>
            <a:noAutofit/>
          </a:bodyPr>
          <a:lstStyle/>
          <a:p>
            <a:pPr marL="0" indent="0">
              <a:buNone/>
            </a:pPr>
            <a:r>
              <a:rPr lang="en-US" sz="3600" b="1" dirty="0" smtClean="0"/>
              <a:t>All day on Saturday, Oct. </a:t>
            </a:r>
            <a:r>
              <a:rPr lang="en-US" sz="3600" b="1" dirty="0" smtClean="0"/>
              <a:t>13</a:t>
            </a:r>
            <a:r>
              <a:rPr lang="en-US" sz="3600" b="1" baseline="30000" dirty="0" smtClean="0"/>
              <a:t>th</a:t>
            </a:r>
            <a:r>
              <a:rPr lang="en-US" sz="3600" b="1" dirty="0" smtClean="0"/>
              <a:t> </a:t>
            </a:r>
            <a:r>
              <a:rPr lang="en-US" sz="3600" b="1" dirty="0" smtClean="0"/>
              <a:t>at Lyme-Old Lyme HS</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9041" y="2984384"/>
            <a:ext cx="6123101" cy="34688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Content Placeholder 2"/>
          <p:cNvSpPr>
            <a:spLocks noGrp="1"/>
          </p:cNvSpPr>
          <p:nvPr>
            <p:ph sz="half" idx="1"/>
          </p:nvPr>
        </p:nvSpPr>
        <p:spPr>
          <a:xfrm>
            <a:off x="493963" y="3075897"/>
            <a:ext cx="4970665" cy="2882199"/>
          </a:xfrm>
        </p:spPr>
        <p:txBody>
          <a:bodyPr>
            <a:normAutofit/>
          </a:bodyPr>
          <a:lstStyle/>
          <a:p>
            <a:r>
              <a:rPr lang="en-US" sz="2800" dirty="0" smtClean="0"/>
              <a:t>Great intro for both parents and students</a:t>
            </a:r>
          </a:p>
          <a:p>
            <a:endParaRPr lang="en-US" sz="2800" dirty="0"/>
          </a:p>
          <a:p>
            <a:r>
              <a:rPr lang="en-US" sz="2800" dirty="0" smtClean="0"/>
              <a:t>Likely have a small concession stand - </a:t>
            </a:r>
            <a:r>
              <a:rPr lang="en-US" sz="4000" dirty="0" smtClean="0"/>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5242" y="2984383"/>
            <a:ext cx="6166900" cy="3468881"/>
          </a:xfrm>
          <a:prstGeom prst="rect">
            <a:avLst/>
          </a:prstGeom>
        </p:spPr>
      </p:pic>
    </p:spTree>
    <p:extLst>
      <p:ext uri="{BB962C8B-B14F-4D97-AF65-F5344CB8AC3E}">
        <p14:creationId xmlns:p14="http://schemas.microsoft.com/office/powerpoint/2010/main" val="13890774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Fall training</a:t>
            </a:r>
            <a:endParaRPr lang="en-US" dirty="0"/>
          </a:p>
        </p:txBody>
      </p:sp>
      <p:sp>
        <p:nvSpPr>
          <p:cNvPr id="3" name="Content Placeholder 2"/>
          <p:cNvSpPr>
            <a:spLocks noGrp="1"/>
          </p:cNvSpPr>
          <p:nvPr>
            <p:ph idx="1"/>
          </p:nvPr>
        </p:nvSpPr>
        <p:spPr>
          <a:xfrm>
            <a:off x="0" y="1754658"/>
            <a:ext cx="7315200" cy="5946225"/>
          </a:xfrm>
        </p:spPr>
        <p:txBody>
          <a:bodyPr>
            <a:noAutofit/>
          </a:bodyPr>
          <a:lstStyle/>
          <a:p>
            <a:pPr marL="441008" indent="-285750">
              <a:spcBef>
                <a:spcPts val="300"/>
              </a:spcBef>
              <a:buSzPct val="100000"/>
              <a:defRPr/>
            </a:pPr>
            <a:r>
              <a:rPr lang="en-US" altLang="en-US" sz="2400" b="1" dirty="0" smtClean="0">
                <a:latin typeface="Calibri" panose="020F0502020204030204" pitchFamily="34" charset="0"/>
              </a:rPr>
              <a:t>Open House at our shop next Tuesday, 9/18   </a:t>
            </a:r>
          </a:p>
          <a:p>
            <a:pPr marL="441008" indent="-285750">
              <a:spcBef>
                <a:spcPts val="300"/>
              </a:spcBef>
              <a:buSzPct val="100000"/>
              <a:defRPr/>
            </a:pPr>
            <a:r>
              <a:rPr lang="en-US" altLang="en-US" sz="2400" b="1" dirty="0" smtClean="0">
                <a:latin typeface="Calibri" panose="020F0502020204030204" pitchFamily="34" charset="0"/>
              </a:rPr>
              <a:t>Team building</a:t>
            </a:r>
            <a:r>
              <a:rPr lang="en-US" altLang="en-US" sz="2400" b="1" dirty="0">
                <a:latin typeface="Calibri" panose="020F0502020204030204" pitchFamily="34" charset="0"/>
              </a:rPr>
              <a:t>, </a:t>
            </a:r>
            <a:r>
              <a:rPr lang="en-US" altLang="en-US" sz="2400" b="1" dirty="0" smtClean="0">
                <a:latin typeface="Calibri" panose="020F0502020204030204" pitchFamily="34" charset="0"/>
              </a:rPr>
              <a:t>goal </a:t>
            </a:r>
            <a:r>
              <a:rPr lang="en-US" altLang="en-US" sz="2400" b="1" dirty="0">
                <a:latin typeface="Calibri" panose="020F0502020204030204" pitchFamily="34" charset="0"/>
              </a:rPr>
              <a:t>s</a:t>
            </a:r>
            <a:r>
              <a:rPr lang="en-US" altLang="en-US" sz="2400" b="1" dirty="0" smtClean="0">
                <a:latin typeface="Calibri" panose="020F0502020204030204" pitchFamily="34" charset="0"/>
              </a:rPr>
              <a:t>etting </a:t>
            </a:r>
            <a:r>
              <a:rPr lang="en-US" altLang="en-US" sz="2400" b="1" dirty="0">
                <a:latin typeface="Calibri" panose="020F0502020204030204" pitchFamily="34" charset="0"/>
              </a:rPr>
              <a:t>and </a:t>
            </a:r>
            <a:r>
              <a:rPr lang="en-US" altLang="en-US" sz="2400" b="1" dirty="0" smtClean="0">
                <a:latin typeface="Calibri" panose="020F0502020204030204" pitchFamily="34" charset="0"/>
              </a:rPr>
              <a:t>group </a:t>
            </a:r>
            <a:r>
              <a:rPr lang="en-US" altLang="en-US" sz="2400" b="1" dirty="0">
                <a:latin typeface="Calibri" panose="020F0502020204030204" pitchFamily="34" charset="0"/>
              </a:rPr>
              <a:t>d</a:t>
            </a:r>
            <a:r>
              <a:rPr lang="en-US" altLang="en-US" sz="2400" b="1" dirty="0" smtClean="0">
                <a:latin typeface="Calibri" panose="020F0502020204030204" pitchFamily="34" charset="0"/>
              </a:rPr>
              <a:t>ecision making </a:t>
            </a:r>
          </a:p>
          <a:p>
            <a:pPr marL="441008" indent="-285750">
              <a:spcBef>
                <a:spcPts val="300"/>
              </a:spcBef>
              <a:buSzPct val="100000"/>
              <a:defRPr/>
            </a:pPr>
            <a:r>
              <a:rPr lang="en-US" altLang="en-US" sz="2400" b="1" dirty="0" smtClean="0">
                <a:latin typeface="Calibri" panose="020F0502020204030204" pitchFamily="34" charset="0"/>
              </a:rPr>
              <a:t>CAD and Control System Software Training (Tuesdays &amp; Thursdays)</a:t>
            </a:r>
            <a:endParaRPr lang="en-US" altLang="en-US" b="1" dirty="0">
              <a:latin typeface="Calibri" panose="020F0502020204030204" pitchFamily="34" charset="0"/>
            </a:endParaRPr>
          </a:p>
          <a:p>
            <a:pPr>
              <a:spcBef>
                <a:spcPts val="300"/>
              </a:spcBef>
              <a:buSzPct val="100000"/>
              <a:defRPr/>
            </a:pPr>
            <a:endParaRPr lang="en-US" altLang="en-US" sz="100" b="1" dirty="0">
              <a:latin typeface="Calibri" panose="020F0502020204030204" pitchFamily="34" charset="0"/>
            </a:endParaRPr>
          </a:p>
          <a:p>
            <a:pPr marL="441008" indent="-285750">
              <a:spcBef>
                <a:spcPts val="300"/>
              </a:spcBef>
              <a:buSzPct val="100000"/>
              <a:defRPr/>
            </a:pPr>
            <a:r>
              <a:rPr lang="en-US" altLang="en-US" b="1" dirty="0">
                <a:latin typeface="Calibri" panose="020F0502020204030204" pitchFamily="34" charset="0"/>
              </a:rPr>
              <a:t>  </a:t>
            </a:r>
            <a:r>
              <a:rPr lang="en-US" altLang="en-US" sz="2000" b="1" dirty="0">
                <a:latin typeface="Calibri" panose="020F0502020204030204" pitchFamily="34" charset="0"/>
              </a:rPr>
              <a:t> </a:t>
            </a:r>
            <a:r>
              <a:rPr lang="en-US" altLang="en-US" sz="2400" b="1" dirty="0">
                <a:latin typeface="Calibri" panose="020F0502020204030204" pitchFamily="34" charset="0"/>
              </a:rPr>
              <a:t>Machinery at shop; hand tools and power </a:t>
            </a:r>
            <a:r>
              <a:rPr lang="en-US" altLang="en-US" sz="2400" b="1" dirty="0" smtClean="0">
                <a:latin typeface="Calibri" panose="020F0502020204030204" pitchFamily="34" charset="0"/>
              </a:rPr>
              <a:t>equipment (Wednesday’s)</a:t>
            </a:r>
            <a:endParaRPr lang="en-US" altLang="en-US" sz="2400" b="1" dirty="0">
              <a:latin typeface="Calibri" panose="020F0502020204030204" pitchFamily="34" charset="0"/>
            </a:endParaRPr>
          </a:p>
          <a:p>
            <a:pPr lvl="1">
              <a:spcBef>
                <a:spcPts val="300"/>
              </a:spcBef>
              <a:buSzPct val="100000"/>
              <a:defRPr/>
            </a:pPr>
            <a:endParaRPr lang="en-US" altLang="en-US" sz="100" dirty="0">
              <a:latin typeface="Calibri" panose="020F05020202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047" y="4384623"/>
            <a:ext cx="4262203" cy="239842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9525" y="4380590"/>
            <a:ext cx="4271038" cy="240245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9525" y="1489622"/>
            <a:ext cx="4922475" cy="2769712"/>
          </a:xfrm>
          <a:prstGeom prst="rect">
            <a:avLst/>
          </a:prstGeom>
        </p:spPr>
      </p:pic>
    </p:spTree>
    <p:extLst>
      <p:ext uri="{BB962C8B-B14F-4D97-AF65-F5344CB8AC3E}">
        <p14:creationId xmlns:p14="http://schemas.microsoft.com/office/powerpoint/2010/main" val="41256307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Fall training</a:t>
            </a:r>
            <a:endParaRPr lang="en-US" dirty="0"/>
          </a:p>
        </p:txBody>
      </p:sp>
      <p:sp>
        <p:nvSpPr>
          <p:cNvPr id="3" name="Content Placeholder 2"/>
          <p:cNvSpPr>
            <a:spLocks noGrp="1"/>
          </p:cNvSpPr>
          <p:nvPr>
            <p:ph idx="1"/>
          </p:nvPr>
        </p:nvSpPr>
        <p:spPr>
          <a:xfrm>
            <a:off x="633779" y="1368366"/>
            <a:ext cx="9784080" cy="6191250"/>
          </a:xfrm>
        </p:spPr>
        <p:txBody>
          <a:bodyPr>
            <a:noAutofit/>
          </a:bodyPr>
          <a:lstStyle/>
          <a:p>
            <a:pPr lvl="1">
              <a:spcBef>
                <a:spcPts val="300"/>
              </a:spcBef>
              <a:buSzPct val="100000"/>
              <a:defRPr/>
            </a:pPr>
            <a:endParaRPr lang="en-US" altLang="en-US" sz="100" dirty="0">
              <a:latin typeface="Calibri" panose="020F0502020204030204" pitchFamily="34" charset="0"/>
            </a:endParaRPr>
          </a:p>
          <a:p>
            <a:pPr marL="441008" indent="-285750">
              <a:spcBef>
                <a:spcPts val="350"/>
              </a:spcBef>
              <a:buSzPct val="100000"/>
              <a:defRPr/>
            </a:pPr>
            <a:r>
              <a:rPr lang="en-US" altLang="en-US" dirty="0">
                <a:latin typeface="Calibri" panose="020F0502020204030204" pitchFamily="34" charset="0"/>
              </a:rPr>
              <a:t>   </a:t>
            </a:r>
            <a:r>
              <a:rPr lang="en-US" altLang="en-US" sz="2400" b="1" dirty="0">
                <a:latin typeface="Calibri" panose="020F0502020204030204" pitchFamily="34" charset="0"/>
              </a:rPr>
              <a:t>Design/Build (training on mechanical </a:t>
            </a:r>
            <a:r>
              <a:rPr lang="en-US" altLang="en-US" sz="2400" b="1" dirty="0" smtClean="0">
                <a:latin typeface="Calibri" panose="020F0502020204030204" pitchFamily="34" charset="0"/>
              </a:rPr>
              <a:t>systems – Tues/Weds)</a:t>
            </a:r>
            <a:endParaRPr lang="en-US" altLang="en-US" sz="2400" b="1" dirty="0">
              <a:latin typeface="Calibri" panose="020F0502020204030204" pitchFamily="34" charset="0"/>
            </a:endParaRPr>
          </a:p>
          <a:p>
            <a:pPr marL="841058" lvl="1" indent="-285750">
              <a:lnSpc>
                <a:spcPct val="80000"/>
              </a:lnSpc>
              <a:spcBef>
                <a:spcPts val="500"/>
              </a:spcBef>
              <a:buSzPct val="100000"/>
              <a:buFont typeface="Wingdings" panose="05000000000000000000" pitchFamily="2" charset="2"/>
              <a:buChar char="§"/>
              <a:defRPr/>
            </a:pPr>
            <a:r>
              <a:rPr lang="en-US" altLang="en-US" dirty="0" smtClean="0">
                <a:latin typeface="Calibri" panose="020F0502020204030204" pitchFamily="34" charset="0"/>
              </a:rPr>
              <a:t>SolidWorks CAD Design (Tuesdays)</a:t>
            </a:r>
            <a:endParaRPr lang="en-US" altLang="en-US" dirty="0">
              <a:latin typeface="Calibri" panose="020F0502020204030204" pitchFamily="34" charset="0"/>
            </a:endParaRPr>
          </a:p>
          <a:p>
            <a:pPr marL="841058" lvl="1" indent="-285750">
              <a:lnSpc>
                <a:spcPct val="80000"/>
              </a:lnSpc>
              <a:spcBef>
                <a:spcPts val="500"/>
              </a:spcBef>
              <a:buSzPct val="100000"/>
              <a:buFont typeface="Wingdings" panose="05000000000000000000" pitchFamily="2" charset="2"/>
              <a:buChar char="§"/>
              <a:defRPr/>
            </a:pPr>
            <a:r>
              <a:rPr lang="en-US" altLang="en-US" dirty="0">
                <a:latin typeface="Calibri" panose="020F0502020204030204" pitchFamily="34" charset="0"/>
              </a:rPr>
              <a:t>Basic Mechanics </a:t>
            </a:r>
          </a:p>
          <a:p>
            <a:pPr marL="841058" lvl="1" indent="-285750">
              <a:lnSpc>
                <a:spcPct val="80000"/>
              </a:lnSpc>
              <a:spcBef>
                <a:spcPts val="500"/>
              </a:spcBef>
              <a:buSzPct val="100000"/>
              <a:buFont typeface="Wingdings" panose="05000000000000000000" pitchFamily="2" charset="2"/>
              <a:buChar char="§"/>
              <a:defRPr/>
            </a:pPr>
            <a:r>
              <a:rPr lang="en-US" altLang="en-US" dirty="0" smtClean="0">
                <a:latin typeface="Calibri" panose="020F0502020204030204" pitchFamily="34" charset="0"/>
              </a:rPr>
              <a:t>Chassis designs, Arm manipulation, Collection </a:t>
            </a:r>
            <a:r>
              <a:rPr lang="en-US" altLang="en-US" dirty="0">
                <a:latin typeface="Calibri" panose="020F0502020204030204" pitchFamily="34" charset="0"/>
              </a:rPr>
              <a:t>system strategies</a:t>
            </a:r>
          </a:p>
          <a:p>
            <a:pPr marL="841058" lvl="1" indent="-285750">
              <a:lnSpc>
                <a:spcPct val="80000"/>
              </a:lnSpc>
              <a:spcBef>
                <a:spcPts val="500"/>
              </a:spcBef>
              <a:buSzPct val="100000"/>
              <a:buFont typeface="Wingdings" panose="05000000000000000000" pitchFamily="2" charset="2"/>
              <a:buChar char="§"/>
              <a:defRPr/>
            </a:pPr>
            <a:r>
              <a:rPr lang="en-US" altLang="en-US" dirty="0">
                <a:latin typeface="Calibri" panose="020F0502020204030204" pitchFamily="34" charset="0"/>
              </a:rPr>
              <a:t>Electric and Pneumatic </a:t>
            </a:r>
            <a:r>
              <a:rPr lang="en-US" altLang="en-US" dirty="0" smtClean="0">
                <a:latin typeface="Calibri" panose="020F0502020204030204" pitchFamily="34" charset="0"/>
              </a:rPr>
              <a:t>Actuators, power fundamentals</a:t>
            </a:r>
          </a:p>
          <a:p>
            <a:pPr marL="841058" lvl="1" indent="-285750">
              <a:lnSpc>
                <a:spcPct val="80000"/>
              </a:lnSpc>
              <a:spcBef>
                <a:spcPts val="500"/>
              </a:spcBef>
              <a:buSzPct val="100000"/>
              <a:buFont typeface="Wingdings" panose="05000000000000000000" pitchFamily="2" charset="2"/>
              <a:buChar char="§"/>
              <a:defRPr/>
            </a:pPr>
            <a:r>
              <a:rPr lang="en-US" altLang="en-US" dirty="0" smtClean="0">
                <a:latin typeface="Calibri" panose="020F0502020204030204" pitchFamily="34" charset="0"/>
              </a:rPr>
              <a:t>Shop Machinery Training (hand tools, band saw, drill press, </a:t>
            </a:r>
            <a:r>
              <a:rPr lang="en-US" altLang="en-US" dirty="0" err="1" smtClean="0">
                <a:latin typeface="Calibri" panose="020F0502020204030204" pitchFamily="34" charset="0"/>
              </a:rPr>
              <a:t>Bpt</a:t>
            </a:r>
            <a:r>
              <a:rPr lang="en-US" altLang="en-US" dirty="0" smtClean="0">
                <a:latin typeface="Calibri" panose="020F0502020204030204" pitchFamily="34" charset="0"/>
              </a:rPr>
              <a:t>. Mill, lathe) </a:t>
            </a:r>
          </a:p>
          <a:p>
            <a:pPr marL="555308" lvl="1" indent="0">
              <a:lnSpc>
                <a:spcPct val="80000"/>
              </a:lnSpc>
              <a:spcBef>
                <a:spcPts val="500"/>
              </a:spcBef>
              <a:buSzPct val="100000"/>
              <a:buNone/>
              <a:defRPr/>
            </a:pPr>
            <a:endParaRPr lang="en-US" altLang="en-US" dirty="0">
              <a:latin typeface="Calibri" panose="020F0502020204030204" pitchFamily="34" charset="0"/>
            </a:endParaRPr>
          </a:p>
          <a:p>
            <a:pPr lvl="1">
              <a:spcBef>
                <a:spcPts val="500"/>
              </a:spcBef>
              <a:buSzPct val="100000"/>
              <a:defRPr/>
            </a:pPr>
            <a:endParaRPr lang="en-US" altLang="en-US" sz="100" dirty="0">
              <a:latin typeface="Calibri" panose="020F0502020204030204" pitchFamily="34" charset="0"/>
            </a:endParaRPr>
          </a:p>
          <a:p>
            <a:pPr marL="441008" indent="-285750">
              <a:spcBef>
                <a:spcPts val="350"/>
              </a:spcBef>
              <a:buSzPct val="100000"/>
              <a:defRPr/>
            </a:pPr>
            <a:r>
              <a:rPr lang="en-US" altLang="en-US" dirty="0">
                <a:latin typeface="Calibri" panose="020F0502020204030204" pitchFamily="34" charset="0"/>
              </a:rPr>
              <a:t>  </a:t>
            </a:r>
            <a:r>
              <a:rPr lang="en-US" altLang="en-US" sz="2400" b="1" dirty="0">
                <a:latin typeface="Calibri" panose="020F0502020204030204" pitchFamily="34" charset="0"/>
              </a:rPr>
              <a:t>Control System &amp; Programming </a:t>
            </a:r>
            <a:r>
              <a:rPr lang="en-US" altLang="en-US" sz="2400" b="1" dirty="0" smtClean="0">
                <a:latin typeface="Calibri" panose="020F0502020204030204" pitchFamily="34" charset="0"/>
              </a:rPr>
              <a:t>(Thursdays)</a:t>
            </a:r>
            <a:endParaRPr lang="en-US" altLang="en-US" sz="2400" b="1" dirty="0">
              <a:latin typeface="Calibri" panose="020F0502020204030204" pitchFamily="34" charset="0"/>
            </a:endParaRPr>
          </a:p>
          <a:p>
            <a:pPr marL="841058" lvl="1" indent="-285750">
              <a:lnSpc>
                <a:spcPct val="80000"/>
              </a:lnSpc>
              <a:spcBef>
                <a:spcPts val="500"/>
              </a:spcBef>
              <a:buSzPct val="100000"/>
              <a:buFont typeface="Wingdings" panose="05000000000000000000" pitchFamily="2" charset="2"/>
              <a:buChar char="§"/>
              <a:defRPr/>
            </a:pPr>
            <a:r>
              <a:rPr lang="en-US" altLang="en-US" dirty="0" err="1" smtClean="0">
                <a:latin typeface="Calibri" panose="020F0502020204030204" pitchFamily="34" charset="0"/>
              </a:rPr>
              <a:t>LabView</a:t>
            </a:r>
            <a:r>
              <a:rPr lang="en-US" altLang="en-US" dirty="0" smtClean="0">
                <a:latin typeface="Calibri" panose="020F0502020204030204" pitchFamily="34" charset="0"/>
              </a:rPr>
              <a:t> </a:t>
            </a:r>
            <a:r>
              <a:rPr lang="en-US" altLang="en-US" dirty="0">
                <a:latin typeface="Calibri" panose="020F0502020204030204" pitchFamily="34" charset="0"/>
              </a:rPr>
              <a:t>Training (Beginner and Advanced sessions)</a:t>
            </a:r>
          </a:p>
          <a:p>
            <a:pPr marL="841058" lvl="1" indent="-285750">
              <a:lnSpc>
                <a:spcPct val="80000"/>
              </a:lnSpc>
              <a:spcBef>
                <a:spcPts val="500"/>
              </a:spcBef>
              <a:buSzPct val="100000"/>
              <a:buFont typeface="Wingdings" panose="05000000000000000000" pitchFamily="2" charset="2"/>
              <a:buChar char="§"/>
              <a:defRPr/>
            </a:pPr>
            <a:r>
              <a:rPr lang="en-US" altLang="en-US" dirty="0" smtClean="0">
                <a:latin typeface="Calibri" panose="020F0502020204030204" pitchFamily="34" charset="0"/>
              </a:rPr>
              <a:t>Basic Machine Logic – Logical thinking</a:t>
            </a:r>
            <a:endParaRPr lang="en-US" altLang="en-US" dirty="0">
              <a:latin typeface="Calibri" panose="020F0502020204030204" pitchFamily="34" charset="0"/>
            </a:endParaRPr>
          </a:p>
          <a:p>
            <a:pPr marL="841058" lvl="1" indent="-285750">
              <a:lnSpc>
                <a:spcPct val="80000"/>
              </a:lnSpc>
              <a:spcBef>
                <a:spcPts val="500"/>
              </a:spcBef>
              <a:buSzPct val="100000"/>
              <a:buFont typeface="Wingdings" panose="05000000000000000000" pitchFamily="2" charset="2"/>
              <a:buChar char="§"/>
              <a:defRPr/>
            </a:pPr>
            <a:r>
              <a:rPr lang="en-US" altLang="en-US" dirty="0">
                <a:latin typeface="Calibri" panose="020F0502020204030204" pitchFamily="34" charset="0"/>
              </a:rPr>
              <a:t>Sensor &amp; Feedback Controls</a:t>
            </a:r>
          </a:p>
          <a:p>
            <a:pPr marL="841058" lvl="1" indent="-285750">
              <a:lnSpc>
                <a:spcPct val="80000"/>
              </a:lnSpc>
              <a:spcBef>
                <a:spcPts val="500"/>
              </a:spcBef>
              <a:buSzPct val="100000"/>
              <a:buFont typeface="Wingdings" panose="05000000000000000000" pitchFamily="2" charset="2"/>
              <a:buChar char="§"/>
              <a:defRPr/>
            </a:pPr>
            <a:r>
              <a:rPr lang="en-US" altLang="en-US" dirty="0">
                <a:latin typeface="Calibri" panose="020F0502020204030204" pitchFamily="34" charset="0"/>
              </a:rPr>
              <a:t>Camera/Image Recognition</a:t>
            </a:r>
          </a:p>
          <a:p>
            <a:pPr marL="841058" lvl="1" indent="-285750">
              <a:lnSpc>
                <a:spcPct val="80000"/>
              </a:lnSpc>
              <a:spcBef>
                <a:spcPts val="500"/>
              </a:spcBef>
              <a:buSzPct val="100000"/>
              <a:buFont typeface="Wingdings" panose="05000000000000000000" pitchFamily="2" charset="2"/>
              <a:buChar char="§"/>
              <a:defRPr/>
            </a:pPr>
            <a:r>
              <a:rPr lang="en-US" altLang="en-US" dirty="0">
                <a:latin typeface="Calibri" panose="020F0502020204030204" pitchFamily="34" charset="0"/>
              </a:rPr>
              <a:t>Electrical Wiring and Layouts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8380" y="4657725"/>
            <a:ext cx="1468112" cy="140017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8380" y="1823401"/>
            <a:ext cx="1468112" cy="1573998"/>
          </a:xfrm>
          <a:prstGeom prst="rect">
            <a:avLst/>
          </a:prstGeom>
        </p:spPr>
      </p:pic>
      <p:sp>
        <p:nvSpPr>
          <p:cNvPr id="4" name="TextBox 3"/>
          <p:cNvSpPr txBox="1"/>
          <p:nvPr/>
        </p:nvSpPr>
        <p:spPr>
          <a:xfrm>
            <a:off x="1729047" y="6251631"/>
            <a:ext cx="8204661" cy="461665"/>
          </a:xfrm>
          <a:prstGeom prst="rect">
            <a:avLst/>
          </a:prstGeom>
          <a:noFill/>
        </p:spPr>
        <p:txBody>
          <a:bodyPr wrap="square" rtlCol="0">
            <a:spAutoFit/>
          </a:bodyPr>
          <a:lstStyle/>
          <a:p>
            <a:r>
              <a:rPr lang="en-US" sz="2400" b="1" i="1" dirty="0">
                <a:solidFill>
                  <a:srgbClr val="FFFF00"/>
                </a:solidFill>
              </a:rPr>
              <a:t>P</a:t>
            </a:r>
            <a:r>
              <a:rPr lang="en-US" sz="2400" b="1" i="1" dirty="0" smtClean="0">
                <a:solidFill>
                  <a:srgbClr val="FFFF00"/>
                </a:solidFill>
              </a:rPr>
              <a:t>articipation in fall program is required!</a:t>
            </a:r>
            <a:endParaRPr lang="en-US" sz="2400" b="1" i="1" dirty="0">
              <a:solidFill>
                <a:srgbClr val="FFFF00"/>
              </a:solidFill>
            </a:endParaRPr>
          </a:p>
        </p:txBody>
      </p:sp>
    </p:spTree>
    <p:extLst>
      <p:ext uri="{BB962C8B-B14F-4D97-AF65-F5344CB8AC3E}">
        <p14:creationId xmlns:p14="http://schemas.microsoft.com/office/powerpoint/2010/main" val="336432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additive="base">
                                        <p:cTn id="2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Paperwork, ugh!</a:t>
            </a:r>
            <a:endParaRPr lang="en-US" dirty="0"/>
          </a:p>
        </p:txBody>
      </p:sp>
      <p:sp>
        <p:nvSpPr>
          <p:cNvPr id="3" name="Content Placeholder 2"/>
          <p:cNvSpPr>
            <a:spLocks noGrp="1"/>
          </p:cNvSpPr>
          <p:nvPr>
            <p:ph idx="1"/>
          </p:nvPr>
        </p:nvSpPr>
        <p:spPr>
          <a:xfrm>
            <a:off x="549705" y="1795557"/>
            <a:ext cx="10033564" cy="4645703"/>
          </a:xfrm>
        </p:spPr>
        <p:txBody>
          <a:bodyPr>
            <a:normAutofit/>
          </a:bodyPr>
          <a:lstStyle/>
          <a:p>
            <a:pPr marL="498158" indent="-342900">
              <a:spcBef>
                <a:spcPts val="350"/>
              </a:spcBef>
              <a:buSzPct val="100000"/>
              <a:defRPr/>
            </a:pPr>
            <a:r>
              <a:rPr lang="en-US" altLang="en-US" sz="2500" dirty="0">
                <a:latin typeface="Calibri" panose="020F0502020204030204" pitchFamily="34" charset="0"/>
              </a:rPr>
              <a:t>4-H Registration</a:t>
            </a:r>
          </a:p>
          <a:p>
            <a:pPr marL="955358" lvl="2" indent="-342900">
              <a:spcBef>
                <a:spcPts val="350"/>
              </a:spcBef>
              <a:buSzPct val="100000"/>
              <a:buFont typeface="Wingdings" panose="05000000000000000000" pitchFamily="2" charset="2"/>
              <a:buChar char="§"/>
              <a:defRPr/>
            </a:pPr>
            <a:r>
              <a:rPr lang="en-US" altLang="en-US" sz="2100" dirty="0">
                <a:latin typeface="Calibri" panose="020F0502020204030204" pitchFamily="34" charset="0"/>
              </a:rPr>
              <a:t>Available after Oct. 1</a:t>
            </a:r>
            <a:r>
              <a:rPr lang="en-US" altLang="en-US" sz="2100" baseline="30000" dirty="0">
                <a:latin typeface="Calibri" panose="020F0502020204030204" pitchFamily="34" charset="0"/>
              </a:rPr>
              <a:t>st</a:t>
            </a:r>
            <a:r>
              <a:rPr lang="en-US" altLang="en-US" sz="2100" dirty="0">
                <a:latin typeface="Calibri" panose="020F0502020204030204" pitchFamily="34" charset="0"/>
              </a:rPr>
              <a:t> </a:t>
            </a:r>
            <a:r>
              <a:rPr lang="en-US" altLang="en-US" sz="2100" dirty="0">
                <a:latin typeface="Calibri" panose="020F0502020204030204" pitchFamily="34" charset="0"/>
                <a:hlinkClick r:id="rId2"/>
              </a:rPr>
              <a:t>www.4Honline.com</a:t>
            </a:r>
            <a:endParaRPr lang="en-US" altLang="en-US" sz="2100" dirty="0">
              <a:latin typeface="Calibri" panose="020F0502020204030204" pitchFamily="34" charset="0"/>
            </a:endParaRPr>
          </a:p>
          <a:p>
            <a:pPr marL="955358" lvl="2" indent="-342900">
              <a:spcBef>
                <a:spcPts val="350"/>
              </a:spcBef>
              <a:buSzPct val="100000"/>
              <a:buFont typeface="Wingdings" panose="05000000000000000000" pitchFamily="2" charset="2"/>
              <a:buChar char="§"/>
              <a:defRPr/>
            </a:pPr>
            <a:r>
              <a:rPr lang="en-US" altLang="en-US" sz="2100" dirty="0">
                <a:latin typeface="Calibri" panose="020F0502020204030204" pitchFamily="34" charset="0"/>
              </a:rPr>
              <a:t>Forms include the 4-H Enrollment , 4-H Health Form and Rules of </a:t>
            </a:r>
            <a:r>
              <a:rPr lang="en-US" altLang="en-US" sz="2100" dirty="0" smtClean="0">
                <a:latin typeface="Calibri" panose="020F0502020204030204" pitchFamily="34" charset="0"/>
              </a:rPr>
              <a:t>Conduct</a:t>
            </a:r>
            <a:endParaRPr lang="en-US" altLang="en-US" sz="2500" dirty="0" smtClean="0">
              <a:latin typeface="Calibri" panose="020F0502020204030204" pitchFamily="34" charset="0"/>
            </a:endParaRPr>
          </a:p>
          <a:p>
            <a:pPr marL="498158" indent="-342900">
              <a:spcBef>
                <a:spcPts val="350"/>
              </a:spcBef>
              <a:buSzPct val="100000"/>
              <a:defRPr/>
            </a:pPr>
            <a:r>
              <a:rPr lang="en-US" altLang="en-US" sz="2500" dirty="0" smtClean="0">
                <a:latin typeface="Calibri" panose="020F0502020204030204" pitchFamily="34" charset="0"/>
              </a:rPr>
              <a:t>FIRST Forms</a:t>
            </a:r>
          </a:p>
          <a:p>
            <a:pPr marL="955358" lvl="2" indent="-342900">
              <a:spcBef>
                <a:spcPts val="350"/>
              </a:spcBef>
              <a:buSzPct val="100000"/>
              <a:buFont typeface="Wingdings" panose="05000000000000000000" pitchFamily="2" charset="2"/>
              <a:buChar char="§"/>
              <a:defRPr/>
            </a:pPr>
            <a:r>
              <a:rPr lang="en-US" altLang="en-US" sz="2100" dirty="0" smtClean="0">
                <a:latin typeface="Calibri" panose="020F0502020204030204" pitchFamily="34" charset="0"/>
              </a:rPr>
              <a:t>Available at </a:t>
            </a:r>
            <a:r>
              <a:rPr lang="en-US" altLang="en-US" sz="2100" dirty="0">
                <a:latin typeface="Calibri" panose="020F0502020204030204" pitchFamily="34" charset="0"/>
                <a:hlinkClick r:id="rId3"/>
              </a:rPr>
              <a:t>https://</a:t>
            </a:r>
            <a:r>
              <a:rPr lang="en-US" altLang="en-US" sz="2100" dirty="0" smtClean="0">
                <a:latin typeface="Calibri" panose="020F0502020204030204" pitchFamily="34" charset="0"/>
                <a:hlinkClick r:id="rId3"/>
              </a:rPr>
              <a:t>my.firstinspires.org/</a:t>
            </a:r>
            <a:r>
              <a:rPr lang="en-US" altLang="en-US" sz="2100" dirty="0" smtClean="0">
                <a:latin typeface="Calibri" panose="020F0502020204030204" pitchFamily="34" charset="0"/>
              </a:rPr>
              <a:t>   Go to the “Sign Up” button at the top</a:t>
            </a:r>
          </a:p>
          <a:p>
            <a:pPr marL="955358" lvl="2" indent="-342900">
              <a:spcBef>
                <a:spcPts val="350"/>
              </a:spcBef>
              <a:buSzPct val="100000"/>
              <a:buFont typeface="Wingdings" panose="05000000000000000000" pitchFamily="2" charset="2"/>
              <a:buChar char="§"/>
              <a:defRPr/>
            </a:pPr>
            <a:r>
              <a:rPr lang="en-US" altLang="en-US" sz="2100" dirty="0" smtClean="0">
                <a:latin typeface="Calibri" panose="020F0502020204030204" pitchFamily="34" charset="0"/>
              </a:rPr>
              <a:t>Student registers in Youth Team Member Services. Once student has registered, a parent can log on (using email address provided by student) to fill out consent form</a:t>
            </a:r>
            <a:endParaRPr lang="en-US" altLang="en-US" sz="2400" dirty="0" smtClean="0">
              <a:latin typeface="Calibri" panose="020F0502020204030204" pitchFamily="34" charset="0"/>
            </a:endParaRPr>
          </a:p>
          <a:p>
            <a:pPr marL="498158" indent="-342900">
              <a:spcBef>
                <a:spcPts val="350"/>
              </a:spcBef>
              <a:buSzPct val="100000"/>
              <a:defRPr/>
            </a:pPr>
            <a:r>
              <a:rPr lang="en-US" altLang="en-US" sz="2500" dirty="0" smtClean="0">
                <a:latin typeface="Calibri" panose="020F0502020204030204" pitchFamily="34" charset="0"/>
              </a:rPr>
              <a:t>New England Consent/Release Form </a:t>
            </a:r>
          </a:p>
          <a:p>
            <a:pPr marL="955358" lvl="2" indent="-342900">
              <a:spcBef>
                <a:spcPts val="350"/>
              </a:spcBef>
              <a:buSzPct val="100000"/>
              <a:defRPr/>
            </a:pPr>
            <a:r>
              <a:rPr lang="en-US" altLang="en-US" sz="2100" dirty="0" smtClean="0">
                <a:latin typeface="Calibri" panose="020F0502020204030204" pitchFamily="34" charset="0"/>
              </a:rPr>
              <a:t>This is a second Consent &amp; Release form for the New England Region (This in addition to the FIRST Robotics Consent &amp; Release form)</a:t>
            </a:r>
          </a:p>
          <a:p>
            <a:pPr marL="955358" lvl="2" indent="-342900">
              <a:spcBef>
                <a:spcPts val="350"/>
              </a:spcBef>
              <a:buSzPct val="100000"/>
              <a:defRPr/>
            </a:pPr>
            <a:r>
              <a:rPr lang="en-US" altLang="en-US" sz="2100" i="1" dirty="0" smtClean="0">
                <a:solidFill>
                  <a:srgbClr val="FFFF00"/>
                </a:solidFill>
                <a:latin typeface="Calibri" panose="020F0502020204030204" pitchFamily="34" charset="0"/>
              </a:rPr>
              <a:t>It is a separate section of the FIRST Forms</a:t>
            </a:r>
          </a:p>
        </p:txBody>
      </p:sp>
    </p:spTree>
    <p:extLst>
      <p:ext uri="{BB962C8B-B14F-4D97-AF65-F5344CB8AC3E}">
        <p14:creationId xmlns:p14="http://schemas.microsoft.com/office/powerpoint/2010/main" val="21091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down)">
                                      <p:cBhvr>
                                        <p:cTn id="29" dur="500"/>
                                        <p:tgtEl>
                                          <p:spTgt spid="3">
                                            <p:txEl>
                                              <p:pRg st="6" end="6"/>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down)">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200" i="1" dirty="0" smtClean="0"/>
              <a:t>Youth protection program</a:t>
            </a:r>
            <a:endParaRPr lang="en-US" sz="5200" i="1"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6473930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528004" y="1667107"/>
            <a:ext cx="9762743" cy="6475407"/>
          </a:xfrm>
        </p:spPr>
        <p:txBody>
          <a:bodyPr>
            <a:normAutofit/>
          </a:bodyPr>
          <a:lstStyle/>
          <a:p>
            <a:pPr marL="914400" lvl="1" indent="-457200">
              <a:lnSpc>
                <a:spcPct val="50000"/>
              </a:lnSpc>
              <a:spcBef>
                <a:spcPts val="500"/>
              </a:spcBef>
              <a:buSzPct val="100000"/>
              <a:defRPr/>
            </a:pPr>
            <a:r>
              <a:rPr lang="en-US" altLang="en-US" sz="2800" dirty="0" smtClean="0"/>
              <a:t>What </a:t>
            </a:r>
            <a:r>
              <a:rPr lang="en-US" altLang="en-US" sz="2800" dirty="0"/>
              <a:t>is FIRST  </a:t>
            </a:r>
          </a:p>
          <a:p>
            <a:pPr marL="914400" lvl="1" indent="-457200">
              <a:lnSpc>
                <a:spcPct val="50000"/>
              </a:lnSpc>
              <a:spcBef>
                <a:spcPts val="500"/>
              </a:spcBef>
              <a:buSzPct val="100000"/>
              <a:defRPr/>
            </a:pPr>
            <a:endParaRPr lang="en-US" altLang="en-US" sz="2800" dirty="0"/>
          </a:p>
          <a:p>
            <a:pPr marL="914400" lvl="1" indent="-457200">
              <a:lnSpc>
                <a:spcPct val="50000"/>
              </a:lnSpc>
              <a:spcBef>
                <a:spcPts val="500"/>
              </a:spcBef>
              <a:buSzPct val="100000"/>
              <a:defRPr/>
            </a:pPr>
            <a:r>
              <a:rPr lang="en-US" altLang="en-US" sz="2800" dirty="0" smtClean="0"/>
              <a:t>Who is Apple </a:t>
            </a:r>
            <a:r>
              <a:rPr lang="en-US" altLang="en-US" sz="2800" dirty="0"/>
              <a:t>Pi Robotics?</a:t>
            </a:r>
          </a:p>
          <a:p>
            <a:pPr marL="1190625" lvl="1" indent="-457200">
              <a:lnSpc>
                <a:spcPct val="50000"/>
              </a:lnSpc>
              <a:spcBef>
                <a:spcPts val="500"/>
              </a:spcBef>
              <a:buSzPct val="100000"/>
              <a:defRPr/>
            </a:pPr>
            <a:endParaRPr lang="en-US" altLang="en-US" sz="2800" dirty="0"/>
          </a:p>
          <a:p>
            <a:pPr marL="914400" lvl="1" indent="-457200">
              <a:lnSpc>
                <a:spcPct val="50000"/>
              </a:lnSpc>
              <a:spcBef>
                <a:spcPts val="500"/>
              </a:spcBef>
              <a:buSzPct val="100000"/>
              <a:defRPr/>
            </a:pPr>
            <a:r>
              <a:rPr lang="en-US" altLang="en-US" sz="2800" dirty="0" smtClean="0"/>
              <a:t>Fall Season</a:t>
            </a:r>
          </a:p>
          <a:p>
            <a:pPr marL="914400" lvl="1" indent="-457200">
              <a:lnSpc>
                <a:spcPct val="50000"/>
              </a:lnSpc>
              <a:spcBef>
                <a:spcPts val="500"/>
              </a:spcBef>
              <a:buSzPct val="100000"/>
              <a:defRPr/>
            </a:pPr>
            <a:endParaRPr lang="en-US" altLang="en-US" sz="2800" dirty="0"/>
          </a:p>
          <a:p>
            <a:pPr marL="914400" lvl="1" indent="-457200">
              <a:lnSpc>
                <a:spcPct val="50000"/>
              </a:lnSpc>
              <a:spcBef>
                <a:spcPts val="500"/>
              </a:spcBef>
              <a:buSzPct val="100000"/>
              <a:defRPr/>
            </a:pPr>
            <a:r>
              <a:rPr lang="en-US" altLang="en-US" sz="2800" dirty="0"/>
              <a:t>Registration </a:t>
            </a:r>
            <a:r>
              <a:rPr lang="en-US" altLang="en-US" sz="2800" dirty="0" smtClean="0"/>
              <a:t>Paperwork  &amp; Youth Protection Program (YPP)</a:t>
            </a:r>
          </a:p>
          <a:p>
            <a:pPr marL="914400" lvl="1" indent="-457200">
              <a:lnSpc>
                <a:spcPct val="50000"/>
              </a:lnSpc>
              <a:spcBef>
                <a:spcPts val="500"/>
              </a:spcBef>
              <a:buSzPct val="100000"/>
              <a:defRPr/>
            </a:pPr>
            <a:endParaRPr lang="en-US" altLang="en-US" sz="2800" dirty="0"/>
          </a:p>
          <a:p>
            <a:pPr marL="914400" lvl="1" indent="-457200">
              <a:lnSpc>
                <a:spcPct val="50000"/>
              </a:lnSpc>
              <a:spcBef>
                <a:spcPts val="500"/>
              </a:spcBef>
              <a:buSzPct val="100000"/>
              <a:defRPr/>
            </a:pPr>
            <a:r>
              <a:rPr lang="en-US" altLang="en-US" sz="2800" dirty="0" smtClean="0"/>
              <a:t>Build and Competition Season</a:t>
            </a:r>
            <a:endParaRPr lang="en-US" altLang="en-US" sz="2800" dirty="0"/>
          </a:p>
          <a:p>
            <a:pPr marL="1190625" lvl="1" indent="-457200">
              <a:lnSpc>
                <a:spcPct val="50000"/>
              </a:lnSpc>
              <a:spcBef>
                <a:spcPts val="500"/>
              </a:spcBef>
              <a:buSzPct val="100000"/>
              <a:defRPr/>
            </a:pPr>
            <a:endParaRPr lang="en-US" altLang="en-US" sz="2800" dirty="0"/>
          </a:p>
          <a:p>
            <a:pPr marL="914400" lvl="1" indent="-457200">
              <a:lnSpc>
                <a:spcPct val="50000"/>
              </a:lnSpc>
              <a:spcBef>
                <a:spcPts val="500"/>
              </a:spcBef>
              <a:buSzPct val="100000"/>
              <a:defRPr/>
            </a:pPr>
            <a:r>
              <a:rPr lang="en-US" altLang="en-US" sz="2800" dirty="0"/>
              <a:t>Meeting </a:t>
            </a:r>
            <a:r>
              <a:rPr lang="en-US" altLang="en-US" sz="2800" dirty="0" smtClean="0"/>
              <a:t>Locations &amp; Logistics</a:t>
            </a:r>
            <a:endParaRPr lang="en-US" altLang="en-US" sz="2800" dirty="0"/>
          </a:p>
          <a:p>
            <a:pPr marL="1190625" lvl="1" indent="-457200">
              <a:lnSpc>
                <a:spcPct val="50000"/>
              </a:lnSpc>
              <a:spcBef>
                <a:spcPts val="500"/>
              </a:spcBef>
              <a:buSzPct val="100000"/>
              <a:defRPr/>
            </a:pPr>
            <a:endParaRPr lang="en-US" altLang="en-US" sz="2800" dirty="0"/>
          </a:p>
          <a:p>
            <a:pPr marL="914400" lvl="1" indent="-457200">
              <a:lnSpc>
                <a:spcPct val="50000"/>
              </a:lnSpc>
              <a:spcBef>
                <a:spcPts val="600"/>
              </a:spcBef>
              <a:buSzPct val="100000"/>
              <a:defRPr/>
            </a:pPr>
            <a:r>
              <a:rPr lang="en-US" altLang="en-US" sz="2800" dirty="0" smtClean="0"/>
              <a:t>Costs, Sponsors </a:t>
            </a:r>
            <a:r>
              <a:rPr lang="en-US" altLang="en-US" sz="2800" dirty="0"/>
              <a:t>&amp; </a:t>
            </a:r>
            <a:r>
              <a:rPr lang="en-US" altLang="en-US" sz="2800" dirty="0" err="1" smtClean="0"/>
              <a:t>FUNdraising</a:t>
            </a:r>
            <a:endParaRPr lang="en-US" altLang="en-US" sz="2800" dirty="0"/>
          </a:p>
          <a:p>
            <a:pPr marL="457200" lvl="1" indent="0">
              <a:lnSpc>
                <a:spcPct val="50000"/>
              </a:lnSpc>
              <a:spcBef>
                <a:spcPts val="600"/>
              </a:spcBef>
              <a:buSzPct val="100000"/>
              <a:buNone/>
              <a:defRPr/>
            </a:pPr>
            <a:endParaRPr lang="en-US" altLang="en-US" sz="2800" dirty="0"/>
          </a:p>
          <a:p>
            <a:pPr marL="914400" lvl="1" indent="-457200">
              <a:lnSpc>
                <a:spcPct val="50000"/>
              </a:lnSpc>
              <a:spcBef>
                <a:spcPts val="600"/>
              </a:spcBef>
              <a:buSzPct val="100000"/>
              <a:defRPr/>
            </a:pPr>
            <a:r>
              <a:rPr lang="en-US" altLang="en-US" sz="2800" dirty="0" smtClean="0"/>
              <a:t>Expectations and “Gracious Professionalism”</a:t>
            </a:r>
          </a:p>
        </p:txBody>
      </p:sp>
    </p:spTree>
    <p:extLst>
      <p:ext uri="{BB962C8B-B14F-4D97-AF65-F5344CB8AC3E}">
        <p14:creationId xmlns:p14="http://schemas.microsoft.com/office/powerpoint/2010/main" val="35096376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youth protection program</a:t>
            </a:r>
            <a:endParaRPr lang="en-US" dirty="0"/>
          </a:p>
        </p:txBody>
      </p:sp>
      <p:sp>
        <p:nvSpPr>
          <p:cNvPr id="3" name="Content Placeholder 2"/>
          <p:cNvSpPr>
            <a:spLocks noGrp="1"/>
          </p:cNvSpPr>
          <p:nvPr>
            <p:ph idx="1"/>
          </p:nvPr>
        </p:nvSpPr>
        <p:spPr>
          <a:xfrm>
            <a:off x="590893" y="1629623"/>
            <a:ext cx="11008131" cy="1527234"/>
          </a:xfrm>
        </p:spPr>
        <p:txBody>
          <a:bodyPr>
            <a:normAutofit/>
          </a:bodyPr>
          <a:lstStyle/>
          <a:p>
            <a:pPr marL="155258" indent="0">
              <a:spcBef>
                <a:spcPts val="350"/>
              </a:spcBef>
              <a:buSzPct val="100000"/>
              <a:buNone/>
              <a:defRPr/>
            </a:pPr>
            <a:r>
              <a:rPr lang="en-US" altLang="en-US" sz="2400" i="1" dirty="0" smtClean="0">
                <a:latin typeface="Calibri Light" panose="020F0302020204030204" pitchFamily="34" charset="0"/>
              </a:rPr>
              <a:t>The </a:t>
            </a:r>
            <a:r>
              <a:rPr lang="en-US" altLang="en-US" sz="2400" i="1" dirty="0">
                <a:latin typeface="Calibri Light" panose="020F0302020204030204" pitchFamily="34" charset="0"/>
              </a:rPr>
              <a:t>purpose of the FIRST Youth Protection Program (FIRST YPP) is to provide Coaches, Mentors, Volunteers, employees, others working in FIRST programs, team members, parents, and guardians of team members with information, guidelines, and procedures to create safe environments for everyone participating in FIRST programs. </a:t>
            </a:r>
          </a:p>
        </p:txBody>
      </p:sp>
      <p:sp>
        <p:nvSpPr>
          <p:cNvPr id="4" name="Content Placeholder 2"/>
          <p:cNvSpPr txBox="1">
            <a:spLocks/>
          </p:cNvSpPr>
          <p:nvPr/>
        </p:nvSpPr>
        <p:spPr>
          <a:xfrm>
            <a:off x="590893" y="3510951"/>
            <a:ext cx="11008131" cy="2889849"/>
          </a:xfrm>
          <a:prstGeom prst="rect">
            <a:avLst/>
          </a:prstGeom>
        </p:spPr>
        <p:txBody>
          <a:bodyPr vert="horz" lIns="91440" tIns="45720" rIns="91440" bIns="45720" rtlCol="0">
            <a:normAutofit fontScale="92500" lnSpcReduction="10000"/>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v"/>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v"/>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v"/>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v"/>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v"/>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498158" indent="-342900">
              <a:spcBef>
                <a:spcPts val="350"/>
              </a:spcBef>
              <a:buSzPct val="100000"/>
              <a:defRPr/>
            </a:pPr>
            <a:r>
              <a:rPr lang="en-US" altLang="en-US" sz="2500" b="1" dirty="0" smtClean="0">
                <a:latin typeface="Calibri" panose="020F0502020204030204" pitchFamily="34" charset="0"/>
              </a:rPr>
              <a:t> Put into effect in 2015</a:t>
            </a:r>
          </a:p>
          <a:p>
            <a:pPr marL="955358" lvl="2" indent="-342900">
              <a:spcBef>
                <a:spcPts val="350"/>
              </a:spcBef>
              <a:buSzPct val="100000"/>
              <a:buFont typeface="Wingdings" panose="05000000000000000000" pitchFamily="2" charset="2"/>
              <a:buChar char="§"/>
              <a:defRPr/>
            </a:pPr>
            <a:r>
              <a:rPr lang="en-US" altLang="en-US" sz="2200" dirty="0" smtClean="0">
                <a:latin typeface="Calibri" panose="020F0502020204030204" pitchFamily="34" charset="0"/>
              </a:rPr>
              <a:t>Requires screening for lead mentors</a:t>
            </a:r>
          </a:p>
          <a:p>
            <a:pPr marL="955358" lvl="2" indent="-342900">
              <a:spcBef>
                <a:spcPts val="350"/>
              </a:spcBef>
              <a:buSzPct val="100000"/>
              <a:buFont typeface="Wingdings" panose="05000000000000000000" pitchFamily="2" charset="2"/>
              <a:buChar char="§"/>
              <a:defRPr/>
            </a:pPr>
            <a:r>
              <a:rPr lang="en-US" altLang="en-US" sz="2200" dirty="0" smtClean="0">
                <a:latin typeface="Calibri" panose="020F0502020204030204" pitchFamily="34" charset="0"/>
              </a:rPr>
              <a:t>Requires training for all members who spend significant time with students</a:t>
            </a:r>
          </a:p>
          <a:p>
            <a:pPr marL="498158" indent="-342900">
              <a:spcBef>
                <a:spcPts val="350"/>
              </a:spcBef>
              <a:buSzPct val="100000"/>
              <a:defRPr/>
            </a:pPr>
            <a:endParaRPr lang="en-US" altLang="en-US" sz="2400" dirty="0" smtClean="0">
              <a:latin typeface="Calibri" panose="020F0502020204030204" pitchFamily="34" charset="0"/>
            </a:endParaRPr>
          </a:p>
          <a:p>
            <a:pPr marL="498158" indent="-342900">
              <a:spcBef>
                <a:spcPts val="350"/>
              </a:spcBef>
              <a:buSzPct val="100000"/>
              <a:defRPr/>
            </a:pPr>
            <a:r>
              <a:rPr lang="en-US" altLang="en-US" sz="2500" dirty="0" smtClean="0">
                <a:latin typeface="Calibri" panose="020F0502020204030204" pitchFamily="34" charset="0"/>
              </a:rPr>
              <a:t> </a:t>
            </a:r>
            <a:r>
              <a:rPr lang="en-US" altLang="en-US" sz="2500" b="1" dirty="0" smtClean="0">
                <a:latin typeface="Calibri" panose="020F0502020204030204" pitchFamily="34" charset="0"/>
              </a:rPr>
              <a:t>4-H background checks required in addition for all mentors</a:t>
            </a:r>
          </a:p>
          <a:p>
            <a:pPr marL="498158" indent="-342900">
              <a:spcBef>
                <a:spcPts val="350"/>
              </a:spcBef>
              <a:buSzPct val="100000"/>
              <a:defRPr/>
            </a:pPr>
            <a:r>
              <a:rPr lang="en-US" altLang="en-US" sz="2500" i="1" dirty="0" err="1" smtClean="0">
                <a:latin typeface="Calibri" panose="020F0502020204030204" pitchFamily="34" charset="0"/>
              </a:rPr>
              <a:t>Ypp</a:t>
            </a:r>
            <a:r>
              <a:rPr lang="en-US" altLang="en-US" sz="2500" i="1" dirty="0">
                <a:latin typeface="Calibri" panose="020F0502020204030204" pitchFamily="34" charset="0"/>
              </a:rPr>
              <a:t> PDF  </a:t>
            </a:r>
            <a:r>
              <a:rPr lang="en-US" altLang="en-US" sz="1900" i="1" dirty="0">
                <a:latin typeface="Calibri" panose="020F0502020204030204" pitchFamily="34" charset="0"/>
                <a:hlinkClick r:id="rId2"/>
              </a:rPr>
              <a:t>https://</a:t>
            </a:r>
            <a:r>
              <a:rPr lang="en-US" altLang="en-US" sz="1900" i="1" dirty="0" smtClean="0">
                <a:latin typeface="Calibri" panose="020F0502020204030204" pitchFamily="34" charset="0"/>
                <a:hlinkClick r:id="rId2"/>
              </a:rPr>
              <a:t>www.firstinspires.org/sites/default/files/uploads/about/FIRST-YPP-ProgramGuide.pdf</a:t>
            </a:r>
            <a:r>
              <a:rPr lang="en-US" altLang="en-US" sz="1900" i="1" dirty="0" smtClean="0">
                <a:latin typeface="Calibri" panose="020F0502020204030204" pitchFamily="34" charset="0"/>
              </a:rPr>
              <a:t> </a:t>
            </a:r>
          </a:p>
          <a:p>
            <a:pPr marL="498158" indent="-342900">
              <a:spcBef>
                <a:spcPts val="350"/>
              </a:spcBef>
              <a:buSzPct val="100000"/>
              <a:defRPr/>
            </a:pPr>
            <a:r>
              <a:rPr lang="en-US" altLang="en-US" sz="2500" i="1" dirty="0" smtClean="0">
                <a:latin typeface="Calibri" panose="020F0502020204030204" pitchFamily="34" charset="0"/>
              </a:rPr>
              <a:t>YPP Video  </a:t>
            </a:r>
            <a:r>
              <a:rPr lang="en-US" altLang="en-US" sz="1900" i="1" dirty="0">
                <a:latin typeface="Calibri" panose="020F0502020204030204" pitchFamily="34" charset="0"/>
                <a:hlinkClick r:id="rId3"/>
              </a:rPr>
              <a:t>https://</a:t>
            </a:r>
            <a:r>
              <a:rPr lang="en-US" altLang="en-US" sz="1900" i="1" dirty="0" smtClean="0">
                <a:latin typeface="Calibri" panose="020F0502020204030204" pitchFamily="34" charset="0"/>
                <a:hlinkClick r:id="rId3"/>
              </a:rPr>
              <a:t>www.youtube.com/watch?v=VPzxm4IfG6w&amp;feature=youtu.be&amp;list=UUyJqS0n0h5f3yeYxEADZuvQ</a:t>
            </a:r>
            <a:endParaRPr lang="en-US" altLang="en-US" sz="1900" i="1" dirty="0" smtClean="0">
              <a:latin typeface="Calibri" panose="020F0502020204030204" pitchFamily="34" charset="0"/>
            </a:endParaRPr>
          </a:p>
          <a:p>
            <a:pPr marL="498158" indent="-342900">
              <a:spcBef>
                <a:spcPts val="350"/>
              </a:spcBef>
              <a:buSzPct val="100000"/>
              <a:defRPr/>
            </a:pPr>
            <a:endParaRPr lang="en-US" altLang="en-US" sz="1900" i="1" dirty="0" smtClean="0">
              <a:latin typeface="Calibri" panose="020F0502020204030204" pitchFamily="34" charset="0"/>
            </a:endParaRPr>
          </a:p>
        </p:txBody>
      </p:sp>
    </p:spTree>
    <p:extLst>
      <p:ext uri="{BB962C8B-B14F-4D97-AF65-F5344CB8AC3E}">
        <p14:creationId xmlns:p14="http://schemas.microsoft.com/office/powerpoint/2010/main" val="9357550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 season</a:t>
            </a:r>
            <a:endParaRPr lang="en-US" dirty="0"/>
          </a:p>
        </p:txBody>
      </p:sp>
      <p:sp>
        <p:nvSpPr>
          <p:cNvPr id="3" name="Content Placeholder 2"/>
          <p:cNvSpPr>
            <a:spLocks noGrp="1"/>
          </p:cNvSpPr>
          <p:nvPr>
            <p:ph sz="half" idx="1"/>
          </p:nvPr>
        </p:nvSpPr>
        <p:spPr>
          <a:xfrm>
            <a:off x="1085062" y="1609324"/>
            <a:ext cx="10452990" cy="1013955"/>
          </a:xfrm>
        </p:spPr>
        <p:txBody>
          <a:bodyPr>
            <a:noAutofit/>
          </a:bodyPr>
          <a:lstStyle/>
          <a:p>
            <a:pPr marL="0" indent="0" algn="ctr">
              <a:buNone/>
            </a:pPr>
            <a:r>
              <a:rPr lang="en-US" sz="3600" b="1" dirty="0" smtClean="0"/>
              <a:t>Six Weeks </a:t>
            </a:r>
            <a:r>
              <a:rPr lang="en-US" sz="3600" dirty="0" smtClean="0"/>
              <a:t>of Analyzing, Designing, Building, Testing, and Improving</a:t>
            </a: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694" y="2927851"/>
            <a:ext cx="6441556" cy="29435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4317" y="3997725"/>
            <a:ext cx="3716863" cy="280780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6426" y="2491887"/>
            <a:ext cx="2668250" cy="3557667"/>
          </a:xfrm>
          <a:prstGeom prst="rect">
            <a:avLst/>
          </a:prstGeom>
        </p:spPr>
      </p:pic>
    </p:spTree>
    <p:extLst>
      <p:ext uri="{BB962C8B-B14F-4D97-AF65-F5344CB8AC3E}">
        <p14:creationId xmlns:p14="http://schemas.microsoft.com/office/powerpoint/2010/main" val="38362892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 season schedule</a:t>
            </a:r>
            <a:endParaRPr lang="en-US" dirty="0"/>
          </a:p>
        </p:txBody>
      </p:sp>
      <p:sp>
        <p:nvSpPr>
          <p:cNvPr id="3" name="Content Placeholder 2"/>
          <p:cNvSpPr>
            <a:spLocks noGrp="1"/>
          </p:cNvSpPr>
          <p:nvPr>
            <p:ph idx="1"/>
          </p:nvPr>
        </p:nvSpPr>
        <p:spPr>
          <a:xfrm>
            <a:off x="593319" y="1671225"/>
            <a:ext cx="9784080" cy="5186775"/>
          </a:xfrm>
        </p:spPr>
        <p:txBody>
          <a:bodyPr>
            <a:normAutofit/>
          </a:bodyPr>
          <a:lstStyle/>
          <a:p>
            <a:pPr>
              <a:lnSpc>
                <a:spcPct val="110000"/>
              </a:lnSpc>
              <a:spcBef>
                <a:spcPts val="563"/>
              </a:spcBef>
              <a:buSzPct val="100000"/>
              <a:defRPr/>
            </a:pPr>
            <a:r>
              <a:rPr lang="en-US" altLang="en-US" sz="2000" b="1" dirty="0">
                <a:latin typeface="Calibri" panose="020F0502020204030204" pitchFamily="34" charset="0"/>
              </a:rPr>
              <a:t> </a:t>
            </a:r>
            <a:r>
              <a:rPr lang="en-US" altLang="en-US" sz="2000" b="1" dirty="0" smtClean="0">
                <a:latin typeface="Calibri" panose="020F0502020204030204" pitchFamily="34" charset="0"/>
              </a:rPr>
              <a:t>  </a:t>
            </a:r>
            <a:r>
              <a:rPr lang="en-US" altLang="en-US" sz="2000" b="1" dirty="0">
                <a:latin typeface="Calibri" panose="020F0502020204030204" pitchFamily="34" charset="0"/>
              </a:rPr>
              <a:t>Jan. </a:t>
            </a:r>
            <a:r>
              <a:rPr lang="en-US" altLang="en-US" sz="2000" b="1" dirty="0" smtClean="0">
                <a:latin typeface="Calibri" panose="020F0502020204030204" pitchFamily="34" charset="0"/>
              </a:rPr>
              <a:t>5 </a:t>
            </a:r>
            <a:r>
              <a:rPr lang="en-US" altLang="en-US" sz="2000" b="1" dirty="0">
                <a:latin typeface="Calibri" panose="020F0502020204030204" pitchFamily="34" charset="0"/>
              </a:rPr>
              <a:t>– Kick Off</a:t>
            </a:r>
            <a:r>
              <a:rPr lang="en-US" altLang="en-US" sz="2000" dirty="0">
                <a:latin typeface="Calibri" panose="020F0502020204030204" pitchFamily="34" charset="0"/>
              </a:rPr>
              <a:t> – Guilford </a:t>
            </a:r>
            <a:r>
              <a:rPr lang="en-US" altLang="en-US" sz="2000" dirty="0" smtClean="0">
                <a:latin typeface="Calibri" panose="020F0502020204030204" pitchFamily="34" charset="0"/>
              </a:rPr>
              <a:t>EMS Building </a:t>
            </a:r>
            <a:r>
              <a:rPr lang="en-US" altLang="en-US" sz="2000" dirty="0">
                <a:latin typeface="Calibri" panose="020F0502020204030204" pitchFamily="34" charset="0"/>
              </a:rPr>
              <a:t>live NASA telecast</a:t>
            </a:r>
          </a:p>
          <a:p>
            <a:pPr lvl="2">
              <a:lnSpc>
                <a:spcPct val="100000"/>
              </a:lnSpc>
              <a:spcBef>
                <a:spcPts val="500"/>
              </a:spcBef>
              <a:buSzPct val="100000"/>
              <a:buFont typeface="Wingdings" panose="05000000000000000000" pitchFamily="2" charset="2"/>
              <a:buChar char="§"/>
              <a:defRPr/>
            </a:pPr>
            <a:r>
              <a:rPr lang="en-US" altLang="en-US" sz="1700" dirty="0" smtClean="0">
                <a:latin typeface="Calibri" panose="020F0502020204030204" pitchFamily="34" charset="0"/>
              </a:rPr>
              <a:t>2019 </a:t>
            </a:r>
            <a:r>
              <a:rPr lang="en-US" altLang="en-US" sz="1700" dirty="0">
                <a:latin typeface="Calibri" panose="020F0502020204030204" pitchFamily="34" charset="0"/>
              </a:rPr>
              <a:t>‘game’ objective and rules are presented</a:t>
            </a:r>
          </a:p>
          <a:p>
            <a:pPr lvl="2">
              <a:lnSpc>
                <a:spcPct val="100000"/>
              </a:lnSpc>
              <a:spcBef>
                <a:spcPts val="563"/>
              </a:spcBef>
              <a:buSzPct val="100000"/>
              <a:buFont typeface="Wingdings" panose="05000000000000000000" pitchFamily="2" charset="2"/>
              <a:buChar char="§"/>
              <a:defRPr/>
            </a:pPr>
            <a:r>
              <a:rPr lang="en-US" altLang="en-US" sz="1700" dirty="0">
                <a:latin typeface="Calibri" panose="020F0502020204030204" pitchFamily="34" charset="0"/>
              </a:rPr>
              <a:t>First weekend spent analyzing game and finding game strategies</a:t>
            </a:r>
          </a:p>
          <a:p>
            <a:pPr lvl="2">
              <a:lnSpc>
                <a:spcPct val="100000"/>
              </a:lnSpc>
              <a:spcBef>
                <a:spcPts val="563"/>
              </a:spcBef>
              <a:buSzPct val="100000"/>
              <a:buFont typeface="Wingdings" panose="05000000000000000000" pitchFamily="2" charset="2"/>
              <a:buChar char="§"/>
              <a:defRPr/>
            </a:pPr>
            <a:r>
              <a:rPr lang="en-US" altLang="en-US" sz="1700" dirty="0">
                <a:latin typeface="Calibri" panose="020F0502020204030204" pitchFamily="34" charset="0"/>
              </a:rPr>
              <a:t>First week spent brainstorming possible designs to satisfy </a:t>
            </a:r>
            <a:r>
              <a:rPr lang="en-US" altLang="en-US" sz="1700" dirty="0" smtClean="0">
                <a:latin typeface="Calibri" panose="020F0502020204030204" pitchFamily="34" charset="0"/>
              </a:rPr>
              <a:t>strategies</a:t>
            </a:r>
            <a:endParaRPr lang="en-US" altLang="en-US" sz="1700" dirty="0">
              <a:latin typeface="Calibri" panose="020F0502020204030204" pitchFamily="34" charset="0"/>
            </a:endParaRPr>
          </a:p>
          <a:p>
            <a:pPr>
              <a:lnSpc>
                <a:spcPct val="110000"/>
              </a:lnSpc>
              <a:spcBef>
                <a:spcPts val="563"/>
              </a:spcBef>
              <a:buSzPct val="100000"/>
              <a:defRPr/>
            </a:pPr>
            <a:endParaRPr lang="en-US" altLang="en-US" sz="100" b="1" dirty="0" smtClean="0">
              <a:latin typeface="Calibri" panose="020F0502020204030204" pitchFamily="34" charset="0"/>
            </a:endParaRPr>
          </a:p>
          <a:p>
            <a:pPr>
              <a:lnSpc>
                <a:spcPct val="110000"/>
              </a:lnSpc>
              <a:spcBef>
                <a:spcPts val="563"/>
              </a:spcBef>
              <a:buSzPct val="100000"/>
              <a:defRPr/>
            </a:pPr>
            <a:r>
              <a:rPr lang="en-US" altLang="en-US" sz="1800" b="1" dirty="0" smtClean="0">
                <a:latin typeface="Calibri" panose="020F0502020204030204" pitchFamily="34" charset="0"/>
              </a:rPr>
              <a:t>  </a:t>
            </a:r>
            <a:r>
              <a:rPr lang="en-US" altLang="en-US" sz="2000" b="1" dirty="0" smtClean="0">
                <a:latin typeface="Calibri" panose="020F0502020204030204" pitchFamily="34" charset="0"/>
              </a:rPr>
              <a:t>Robot </a:t>
            </a:r>
            <a:r>
              <a:rPr lang="en-US" altLang="en-US" sz="2000" b="1" dirty="0">
                <a:latin typeface="Calibri" panose="020F0502020204030204" pitchFamily="34" charset="0"/>
              </a:rPr>
              <a:t>ships February </a:t>
            </a:r>
            <a:r>
              <a:rPr lang="en-US" altLang="en-US" sz="2000" b="1" dirty="0" smtClean="0">
                <a:latin typeface="Calibri" panose="020F0502020204030204" pitchFamily="34" charset="0"/>
              </a:rPr>
              <a:t>19 </a:t>
            </a:r>
            <a:endParaRPr lang="en-US" altLang="en-US" sz="2000" b="1" dirty="0">
              <a:latin typeface="Calibri" panose="020F0502020204030204" pitchFamily="34" charset="0"/>
            </a:endParaRPr>
          </a:p>
          <a:p>
            <a:pPr lvl="2">
              <a:lnSpc>
                <a:spcPct val="100000"/>
              </a:lnSpc>
              <a:spcBef>
                <a:spcPts val="500"/>
              </a:spcBef>
              <a:buSzPct val="100000"/>
              <a:buFont typeface="Wingdings" panose="05000000000000000000" pitchFamily="2" charset="2"/>
              <a:buChar char="§"/>
              <a:defRPr/>
            </a:pPr>
            <a:r>
              <a:rPr lang="en-US" altLang="en-US" sz="1700" i="1" dirty="0">
                <a:latin typeface="Calibri" panose="020F0502020204030204" pitchFamily="34" charset="0"/>
              </a:rPr>
              <a:t>There is </a:t>
            </a:r>
            <a:r>
              <a:rPr lang="en-US" altLang="en-US" sz="1700" i="1" dirty="0" smtClean="0">
                <a:latin typeface="Calibri" panose="020F0502020204030204" pitchFamily="34" charset="0"/>
              </a:rPr>
              <a:t>never </a:t>
            </a:r>
            <a:r>
              <a:rPr lang="en-US" altLang="en-US" sz="1700" i="1" dirty="0">
                <a:latin typeface="Calibri" panose="020F0502020204030204" pitchFamily="34" charset="0"/>
              </a:rPr>
              <a:t>enough time!</a:t>
            </a:r>
          </a:p>
          <a:p>
            <a:pPr lvl="2">
              <a:lnSpc>
                <a:spcPct val="100000"/>
              </a:lnSpc>
              <a:spcBef>
                <a:spcPts val="500"/>
              </a:spcBef>
              <a:buSzPct val="100000"/>
              <a:buFont typeface="Wingdings" panose="05000000000000000000" pitchFamily="2" charset="2"/>
              <a:buChar char="§"/>
              <a:defRPr/>
            </a:pPr>
            <a:r>
              <a:rPr lang="en-US" altLang="en-US" sz="1700" dirty="0" smtClean="0">
                <a:latin typeface="Calibri" panose="020F0502020204030204" pitchFamily="34" charset="0"/>
              </a:rPr>
              <a:t>We build two robots – Competition and Driver Training/debugging/improvements</a:t>
            </a:r>
            <a:endParaRPr lang="en-US" altLang="en-US" sz="1700" dirty="0">
              <a:latin typeface="Calibri" panose="020F0502020204030204" pitchFamily="34" charset="0"/>
            </a:endParaRPr>
          </a:p>
          <a:p>
            <a:pPr>
              <a:lnSpc>
                <a:spcPct val="110000"/>
              </a:lnSpc>
              <a:spcBef>
                <a:spcPts val="563"/>
              </a:spcBef>
              <a:buSzPct val="100000"/>
              <a:defRPr/>
            </a:pPr>
            <a:endParaRPr lang="en-US" altLang="en-US" sz="100" b="1" dirty="0" smtClean="0">
              <a:latin typeface="Calibri" panose="020F0502020204030204" pitchFamily="34" charset="0"/>
            </a:endParaRPr>
          </a:p>
          <a:p>
            <a:pPr>
              <a:lnSpc>
                <a:spcPct val="110000"/>
              </a:lnSpc>
              <a:spcBef>
                <a:spcPts val="563"/>
              </a:spcBef>
              <a:buSzPct val="100000"/>
              <a:defRPr/>
            </a:pPr>
            <a:r>
              <a:rPr lang="en-US" altLang="en-US" sz="1800" b="1" dirty="0" smtClean="0">
                <a:latin typeface="Calibri" panose="020F0502020204030204" pitchFamily="34" charset="0"/>
              </a:rPr>
              <a:t>  </a:t>
            </a:r>
            <a:r>
              <a:rPr lang="en-US" altLang="en-US" sz="2000" b="1" dirty="0" smtClean="0">
                <a:latin typeface="Calibri" panose="020F0502020204030204" pitchFamily="34" charset="0"/>
              </a:rPr>
              <a:t>Team </a:t>
            </a:r>
            <a:r>
              <a:rPr lang="en-US" altLang="en-US" sz="2000" b="1" dirty="0">
                <a:latin typeface="Calibri" panose="020F0502020204030204" pitchFamily="34" charset="0"/>
              </a:rPr>
              <a:t>will divide and conquer</a:t>
            </a:r>
          </a:p>
          <a:p>
            <a:pPr lvl="2">
              <a:lnSpc>
                <a:spcPct val="100000"/>
              </a:lnSpc>
              <a:spcBef>
                <a:spcPts val="500"/>
              </a:spcBef>
              <a:buSzPct val="100000"/>
              <a:buFont typeface="Wingdings" panose="05000000000000000000" pitchFamily="2" charset="2"/>
              <a:buChar char="§"/>
              <a:defRPr/>
            </a:pPr>
            <a:r>
              <a:rPr lang="en-US" altLang="en-US" sz="1700" dirty="0">
                <a:latin typeface="Calibri" panose="020F0502020204030204" pitchFamily="34" charset="0"/>
              </a:rPr>
              <a:t>Large team requires two (2) shifts per </a:t>
            </a:r>
            <a:r>
              <a:rPr lang="en-US" altLang="en-US" sz="1700" dirty="0" smtClean="0">
                <a:latin typeface="Calibri" panose="020F0502020204030204" pitchFamily="34" charset="0"/>
              </a:rPr>
              <a:t>day with web based sign-up system</a:t>
            </a:r>
            <a:endParaRPr lang="en-US" altLang="en-US" sz="1700" dirty="0">
              <a:latin typeface="Calibri" panose="020F0502020204030204" pitchFamily="34" charset="0"/>
            </a:endParaRPr>
          </a:p>
          <a:p>
            <a:pPr lvl="2">
              <a:lnSpc>
                <a:spcPct val="100000"/>
              </a:lnSpc>
              <a:spcBef>
                <a:spcPts val="500"/>
              </a:spcBef>
              <a:buSzPct val="100000"/>
              <a:buFont typeface="Wingdings" panose="05000000000000000000" pitchFamily="2" charset="2"/>
              <a:buChar char="§"/>
              <a:defRPr/>
            </a:pPr>
            <a:r>
              <a:rPr lang="en-US" altLang="en-US" sz="1700" dirty="0" smtClean="0">
                <a:latin typeface="Calibri" panose="020F0502020204030204" pitchFamily="34" charset="0"/>
              </a:rPr>
              <a:t>Team </a:t>
            </a:r>
            <a:r>
              <a:rPr lang="en-US" altLang="en-US" sz="1700" dirty="0">
                <a:latin typeface="Calibri" panose="020F0502020204030204" pitchFamily="34" charset="0"/>
              </a:rPr>
              <a:t>meets 6 times a week during build </a:t>
            </a:r>
            <a:r>
              <a:rPr lang="en-US" altLang="en-US" sz="1700" dirty="0" smtClean="0">
                <a:latin typeface="Calibri" panose="020F0502020204030204" pitchFamily="34" charset="0"/>
              </a:rPr>
              <a:t>season</a:t>
            </a:r>
          </a:p>
          <a:p>
            <a:pPr lvl="2">
              <a:lnSpc>
                <a:spcPct val="100000"/>
              </a:lnSpc>
              <a:spcBef>
                <a:spcPts val="500"/>
              </a:spcBef>
              <a:buSzPct val="100000"/>
              <a:buFont typeface="Wingdings" panose="05000000000000000000" pitchFamily="2" charset="2"/>
              <a:buChar char="§"/>
              <a:defRPr/>
            </a:pPr>
            <a:r>
              <a:rPr lang="en-US" altLang="en-US" sz="1700" dirty="0" smtClean="0">
                <a:latin typeface="Calibri" panose="020F0502020204030204" pitchFamily="34" charset="0"/>
              </a:rPr>
              <a:t>Each member defines their own schedule – But 2 times/week expected</a:t>
            </a:r>
          </a:p>
          <a:p>
            <a:pPr lvl="2">
              <a:lnSpc>
                <a:spcPct val="100000"/>
              </a:lnSpc>
              <a:spcBef>
                <a:spcPts val="500"/>
              </a:spcBef>
              <a:buSzPct val="100000"/>
              <a:buFont typeface="Wingdings" panose="05000000000000000000" pitchFamily="2" charset="2"/>
              <a:buChar char="§"/>
              <a:defRPr/>
            </a:pPr>
            <a:r>
              <a:rPr lang="en-US" altLang="en-US" sz="1700" dirty="0" smtClean="0">
                <a:latin typeface="Calibri" panose="020F0502020204030204" pitchFamily="34" charset="0"/>
              </a:rPr>
              <a:t>Video  </a:t>
            </a:r>
            <a:r>
              <a:rPr lang="en-US" altLang="en-US" sz="1600" dirty="0" smtClean="0"/>
              <a:t>  </a:t>
            </a:r>
            <a:r>
              <a:rPr lang="en-US" sz="1600" u="sng" dirty="0">
                <a:hlinkClick r:id="rId2"/>
              </a:rPr>
              <a:t>https://</a:t>
            </a:r>
            <a:r>
              <a:rPr lang="en-US" sz="1600" u="sng" dirty="0" smtClean="0">
                <a:hlinkClick r:id="rId2"/>
              </a:rPr>
              <a:t>youtu.be/d60FOfoG5fs</a:t>
            </a:r>
            <a:endParaRPr lang="en-US" sz="1600" u="sng" dirty="0" smtClean="0"/>
          </a:p>
          <a:p>
            <a:pPr lvl="2">
              <a:lnSpc>
                <a:spcPct val="100000"/>
              </a:lnSpc>
              <a:spcBef>
                <a:spcPts val="500"/>
              </a:spcBef>
              <a:buSzPct val="100000"/>
              <a:buFont typeface="Wingdings" panose="05000000000000000000" pitchFamily="2" charset="2"/>
              <a:buChar char="§"/>
              <a:defRPr/>
            </a:pPr>
            <a:endParaRPr lang="en-US" altLang="en-US" sz="1600" dirty="0" smtClean="0"/>
          </a:p>
          <a:p>
            <a:pPr lvl="2">
              <a:lnSpc>
                <a:spcPct val="100000"/>
              </a:lnSpc>
              <a:spcBef>
                <a:spcPts val="500"/>
              </a:spcBef>
              <a:buSzPct val="100000"/>
              <a:buFont typeface="Wingdings" panose="05000000000000000000" pitchFamily="2" charset="2"/>
              <a:buChar char="§"/>
              <a:defRPr/>
            </a:pPr>
            <a:endParaRPr lang="en-US" altLang="en-US" sz="1600" dirty="0"/>
          </a:p>
          <a:p>
            <a:pPr marL="457200" lvl="2" indent="0">
              <a:lnSpc>
                <a:spcPct val="100000"/>
              </a:lnSpc>
              <a:spcBef>
                <a:spcPts val="500"/>
              </a:spcBef>
              <a:buSzPct val="100000"/>
              <a:buNone/>
              <a:defRPr/>
            </a:pPr>
            <a:endParaRPr lang="en-US" altLang="en-US" sz="1700" dirty="0">
              <a:latin typeface="Calibri" panose="020F05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6603" y="1562119"/>
            <a:ext cx="2861872" cy="5204791"/>
          </a:xfrm>
          <a:prstGeom prst="rect">
            <a:avLst/>
          </a:prstGeom>
        </p:spPr>
      </p:pic>
    </p:spTree>
    <p:extLst>
      <p:ext uri="{BB962C8B-B14F-4D97-AF65-F5344CB8AC3E}">
        <p14:creationId xmlns:p14="http://schemas.microsoft.com/office/powerpoint/2010/main" val="115068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Effect transition="in" filter="wipe(down)">
                                      <p:cBhvr>
                                        <p:cTn id="15" dur="500"/>
                                        <p:tgtEl>
                                          <p:spTgt spid="3">
                                            <p:txEl>
                                              <p:pRg st="9" end="9"/>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10" end="10"/>
                                            </p:txEl>
                                          </p:spTgt>
                                        </p:tgtEl>
                                        <p:attrNameLst>
                                          <p:attrName>style.visibility</p:attrName>
                                        </p:attrNameLst>
                                      </p:cBhvr>
                                      <p:to>
                                        <p:strVal val="visible"/>
                                      </p:to>
                                    </p:set>
                                    <p:animEffect transition="in" filter="wipe(down)">
                                      <p:cBhvr>
                                        <p:cTn id="18" dur="500"/>
                                        <p:tgtEl>
                                          <p:spTgt spid="3">
                                            <p:txEl>
                                              <p:pRg st="10" end="1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animEffect transition="in" filter="wipe(down)">
                                      <p:cBhvr>
                                        <p:cTn id="21" dur="500"/>
                                        <p:tgtEl>
                                          <p:spTgt spid="3">
                                            <p:txEl>
                                              <p:pRg st="11" end="1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12" end="12"/>
                                            </p:txEl>
                                          </p:spTgt>
                                        </p:tgtEl>
                                        <p:attrNameLst>
                                          <p:attrName>style.visibility</p:attrName>
                                        </p:attrNameLst>
                                      </p:cBhvr>
                                      <p:to>
                                        <p:strVal val="visible"/>
                                      </p:to>
                                    </p:set>
                                    <p:animEffect transition="in" filter="wipe(down)">
                                      <p:cBhvr>
                                        <p:cTn id="24" dur="500"/>
                                        <p:tgtEl>
                                          <p:spTgt spid="3">
                                            <p:txEl>
                                              <p:pRg st="12" end="12"/>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animEffect transition="in" filter="wipe(down)">
                                      <p:cBhvr>
                                        <p:cTn id="27"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competition season schedule</a:t>
            </a:r>
            <a:endParaRPr lang="en-US" dirty="0"/>
          </a:p>
        </p:txBody>
      </p:sp>
      <p:sp>
        <p:nvSpPr>
          <p:cNvPr id="3" name="Content Placeholder 2"/>
          <p:cNvSpPr>
            <a:spLocks noGrp="1"/>
          </p:cNvSpPr>
          <p:nvPr>
            <p:ph idx="1"/>
          </p:nvPr>
        </p:nvSpPr>
        <p:spPr>
          <a:xfrm>
            <a:off x="593319" y="1639692"/>
            <a:ext cx="9784080" cy="5186775"/>
          </a:xfrm>
        </p:spPr>
        <p:txBody>
          <a:bodyPr>
            <a:normAutofit/>
          </a:bodyPr>
          <a:lstStyle/>
          <a:p>
            <a:pPr>
              <a:spcBef>
                <a:spcPct val="0"/>
              </a:spcBef>
              <a:buClrTx/>
            </a:pPr>
            <a:r>
              <a:rPr lang="en-US" altLang="en-US" sz="2500" b="1" dirty="0" smtClean="0">
                <a:latin typeface="Calibri" panose="020F0502020204030204" pitchFamily="34" charset="0"/>
              </a:rPr>
              <a:t>  Schedule</a:t>
            </a:r>
            <a:r>
              <a:rPr lang="en-US" altLang="en-US" sz="2500" dirty="0" smtClean="0">
                <a:latin typeface="Calibri" panose="020F0502020204030204" pitchFamily="34" charset="0"/>
              </a:rPr>
              <a:t> </a:t>
            </a:r>
            <a:r>
              <a:rPr lang="en-US" altLang="en-US" sz="2500" dirty="0">
                <a:latin typeface="Calibri" panose="020F0502020204030204" pitchFamily="34" charset="0"/>
              </a:rPr>
              <a:t>(Preliminary</a:t>
            </a:r>
            <a:r>
              <a:rPr lang="en-US" altLang="en-US" sz="2500" dirty="0" smtClean="0">
                <a:latin typeface="Calibri" panose="020F0502020204030204" pitchFamily="34" charset="0"/>
              </a:rPr>
              <a:t>)</a:t>
            </a:r>
            <a:endParaRPr lang="en-US" altLang="en-US" sz="2500" dirty="0">
              <a:latin typeface="Calibri" panose="020F0502020204030204" pitchFamily="34" charset="0"/>
            </a:endParaRPr>
          </a:p>
          <a:p>
            <a:pPr lvl="2">
              <a:spcBef>
                <a:spcPct val="0"/>
              </a:spcBef>
              <a:buFont typeface="Wingdings" panose="05000000000000000000" pitchFamily="2" charset="2"/>
              <a:buChar char="§"/>
            </a:pPr>
            <a:r>
              <a:rPr lang="en-US" altLang="en-US" sz="2000" dirty="0" smtClean="0">
                <a:latin typeface="Calibri" panose="020F0502020204030204" pitchFamily="34" charset="0"/>
              </a:rPr>
              <a:t>Suffield </a:t>
            </a:r>
            <a:r>
              <a:rPr lang="en-US" altLang="en-US" sz="2000" dirty="0">
                <a:latin typeface="Calibri" panose="020F0502020204030204" pitchFamily="34" charset="0"/>
              </a:rPr>
              <a:t>Shakedown: </a:t>
            </a:r>
            <a:r>
              <a:rPr lang="en-US" altLang="en-US" sz="2000" dirty="0" smtClean="0">
                <a:latin typeface="Calibri" panose="020F0502020204030204" pitchFamily="34" charset="0"/>
              </a:rPr>
              <a:t>February, 16</a:t>
            </a:r>
            <a:r>
              <a:rPr lang="en-US" altLang="en-US" sz="2000" baseline="30000" dirty="0" smtClean="0">
                <a:latin typeface="Calibri" panose="020F0502020204030204" pitchFamily="34" charset="0"/>
              </a:rPr>
              <a:t>th</a:t>
            </a:r>
            <a:r>
              <a:rPr lang="en-US" altLang="en-US" sz="2000" dirty="0" smtClean="0">
                <a:latin typeface="Calibri" panose="020F0502020204030204" pitchFamily="34" charset="0"/>
              </a:rPr>
              <a:t>  </a:t>
            </a:r>
            <a:endParaRPr lang="en-US" altLang="en-US" sz="2000" dirty="0">
              <a:latin typeface="Calibri" panose="020F0502020204030204" pitchFamily="34" charset="0"/>
            </a:endParaRPr>
          </a:p>
          <a:p>
            <a:pPr marL="457200" lvl="2" indent="0">
              <a:spcBef>
                <a:spcPct val="0"/>
              </a:spcBef>
              <a:buNone/>
            </a:pPr>
            <a:endParaRPr lang="en-US" altLang="en-US" sz="1500" dirty="0" smtClean="0">
              <a:latin typeface="Calibri" panose="020F0502020204030204" pitchFamily="34" charset="0"/>
            </a:endParaRPr>
          </a:p>
          <a:p>
            <a:pPr lvl="2">
              <a:spcBef>
                <a:spcPct val="0"/>
              </a:spcBef>
              <a:buFont typeface="Wingdings" panose="05000000000000000000" pitchFamily="2" charset="2"/>
              <a:buChar char="§"/>
            </a:pPr>
            <a:r>
              <a:rPr lang="en-US" altLang="en-US" sz="2000" dirty="0" smtClean="0">
                <a:latin typeface="Calibri" panose="020F0502020204030204" pitchFamily="34" charset="0"/>
              </a:rPr>
              <a:t>District </a:t>
            </a:r>
            <a:r>
              <a:rPr lang="en-US" altLang="en-US" sz="2000" dirty="0">
                <a:latin typeface="Calibri" panose="020F0502020204030204" pitchFamily="34" charset="0"/>
              </a:rPr>
              <a:t>Event #1 – </a:t>
            </a:r>
            <a:r>
              <a:rPr lang="en-US" altLang="en-US" sz="2000" dirty="0" smtClean="0">
                <a:latin typeface="Calibri" panose="020F0502020204030204" pitchFamily="34" charset="0"/>
              </a:rPr>
              <a:t>Waterbury District, </a:t>
            </a:r>
            <a:r>
              <a:rPr lang="en-US" altLang="en-US" sz="2000" dirty="0">
                <a:latin typeface="Calibri" panose="020F0502020204030204" pitchFamily="34" charset="0"/>
              </a:rPr>
              <a:t>CT </a:t>
            </a:r>
            <a:r>
              <a:rPr lang="en-US" altLang="en-US" sz="2000" dirty="0" smtClean="0">
                <a:latin typeface="Calibri" panose="020F0502020204030204" pitchFamily="34" charset="0"/>
              </a:rPr>
              <a:t>(March 8-10)</a:t>
            </a:r>
            <a:endParaRPr lang="en-US" altLang="en-US" sz="2000" dirty="0">
              <a:latin typeface="Calibri" panose="020F0502020204030204" pitchFamily="34" charset="0"/>
            </a:endParaRPr>
          </a:p>
          <a:p>
            <a:pPr lvl="2">
              <a:spcBef>
                <a:spcPct val="0"/>
              </a:spcBef>
              <a:buFont typeface="Wingdings" panose="05000000000000000000" pitchFamily="2" charset="2"/>
              <a:buChar char="§"/>
            </a:pPr>
            <a:r>
              <a:rPr lang="en-US" altLang="en-US" sz="2000" dirty="0">
                <a:latin typeface="Calibri" panose="020F0502020204030204" pitchFamily="34" charset="0"/>
              </a:rPr>
              <a:t>District Event #2 -  </a:t>
            </a:r>
            <a:r>
              <a:rPr lang="en-US" altLang="en-US" sz="2000" dirty="0" smtClean="0">
                <a:latin typeface="Calibri" panose="020F0502020204030204" pitchFamily="34" charset="0"/>
              </a:rPr>
              <a:t>Western New England, MA </a:t>
            </a:r>
            <a:r>
              <a:rPr lang="en-US" altLang="en-US" sz="2000" dirty="0">
                <a:latin typeface="Calibri" panose="020F0502020204030204" pitchFamily="34" charset="0"/>
              </a:rPr>
              <a:t>(March </a:t>
            </a:r>
            <a:r>
              <a:rPr lang="en-US" altLang="en-US" sz="2000" dirty="0" smtClean="0">
                <a:latin typeface="Calibri" panose="020F0502020204030204" pitchFamily="34" charset="0"/>
              </a:rPr>
              <a:t>22 </a:t>
            </a:r>
            <a:r>
              <a:rPr lang="en-US" altLang="en-US" sz="2000" dirty="0">
                <a:latin typeface="Calibri" panose="020F0502020204030204" pitchFamily="34" charset="0"/>
              </a:rPr>
              <a:t>- </a:t>
            </a:r>
            <a:r>
              <a:rPr lang="en-US" altLang="en-US" sz="2000" dirty="0" smtClean="0">
                <a:latin typeface="Calibri" panose="020F0502020204030204" pitchFamily="34" charset="0"/>
              </a:rPr>
              <a:t>24)</a:t>
            </a:r>
            <a:endParaRPr lang="en-US" altLang="en-US" sz="2000" dirty="0">
              <a:latin typeface="Calibri" panose="020F0502020204030204" pitchFamily="34" charset="0"/>
            </a:endParaRPr>
          </a:p>
          <a:p>
            <a:pPr lvl="2">
              <a:spcBef>
                <a:spcPct val="0"/>
              </a:spcBef>
              <a:buFont typeface="Wingdings" panose="05000000000000000000" pitchFamily="2" charset="2"/>
              <a:buChar char="§"/>
            </a:pPr>
            <a:r>
              <a:rPr lang="en-US" altLang="en-US" sz="2000" dirty="0">
                <a:latin typeface="Calibri" panose="020F0502020204030204" pitchFamily="34" charset="0"/>
              </a:rPr>
              <a:t>District Event #3 – Hartford, CT </a:t>
            </a:r>
            <a:r>
              <a:rPr lang="en-US" altLang="en-US" sz="2000" dirty="0" smtClean="0">
                <a:latin typeface="Calibri" panose="020F0502020204030204" pitchFamily="34" charset="0"/>
              </a:rPr>
              <a:t>(April 5 - April 7)</a:t>
            </a:r>
            <a:endParaRPr lang="en-US" altLang="en-US" sz="2000" dirty="0">
              <a:latin typeface="Calibri" panose="020F0502020204030204" pitchFamily="34" charset="0"/>
            </a:endParaRPr>
          </a:p>
          <a:p>
            <a:pPr lvl="2">
              <a:spcBef>
                <a:spcPct val="0"/>
              </a:spcBef>
              <a:buFont typeface="Wingdings" panose="05000000000000000000" pitchFamily="2" charset="2"/>
              <a:buChar char="§"/>
            </a:pPr>
            <a:endParaRPr lang="en-US" altLang="en-US" sz="1500" dirty="0" smtClean="0">
              <a:latin typeface="Calibri" panose="020F0502020204030204" pitchFamily="34" charset="0"/>
            </a:endParaRPr>
          </a:p>
          <a:p>
            <a:pPr lvl="2">
              <a:spcBef>
                <a:spcPct val="0"/>
              </a:spcBef>
              <a:buFont typeface="Wingdings" panose="05000000000000000000" pitchFamily="2" charset="2"/>
              <a:buChar char="§"/>
            </a:pPr>
            <a:r>
              <a:rPr lang="en-US" altLang="en-US" sz="2000" dirty="0" smtClean="0">
                <a:latin typeface="Calibri" panose="020F0502020204030204" pitchFamily="34" charset="0"/>
              </a:rPr>
              <a:t>New </a:t>
            </a:r>
            <a:r>
              <a:rPr lang="en-US" altLang="en-US" sz="2000" dirty="0">
                <a:latin typeface="Calibri" panose="020F0502020204030204" pitchFamily="34" charset="0"/>
              </a:rPr>
              <a:t>England Regional </a:t>
            </a:r>
            <a:r>
              <a:rPr lang="en-US" altLang="en-US" sz="2000" dirty="0" smtClean="0">
                <a:latin typeface="Calibri" panose="020F0502020204030204" pitchFamily="34" charset="0"/>
              </a:rPr>
              <a:t>–  WPI, MA    (</a:t>
            </a:r>
            <a:r>
              <a:rPr lang="en-US" altLang="en-US" sz="2000" dirty="0">
                <a:latin typeface="Calibri" panose="020F0502020204030204" pitchFamily="34" charset="0"/>
              </a:rPr>
              <a:t>April </a:t>
            </a:r>
            <a:r>
              <a:rPr lang="en-US" altLang="en-US" sz="2000" dirty="0" smtClean="0">
                <a:latin typeface="Calibri" panose="020F0502020204030204" pitchFamily="34" charset="0"/>
              </a:rPr>
              <a:t>12-14)    </a:t>
            </a:r>
            <a:r>
              <a:rPr lang="en-US" altLang="en-US" sz="2000" i="1" dirty="0" smtClean="0">
                <a:solidFill>
                  <a:srgbClr val="FFFF00"/>
                </a:solidFill>
                <a:latin typeface="Calibri" panose="020F0502020204030204" pitchFamily="34" charset="0"/>
              </a:rPr>
              <a:t>IF we qualify</a:t>
            </a:r>
            <a:endParaRPr lang="en-US" altLang="en-US" sz="2000" i="1" dirty="0">
              <a:solidFill>
                <a:srgbClr val="FFFF00"/>
              </a:solidFill>
              <a:latin typeface="Calibri" panose="020F0502020204030204" pitchFamily="34" charset="0"/>
            </a:endParaRPr>
          </a:p>
          <a:p>
            <a:pPr lvl="2">
              <a:spcBef>
                <a:spcPct val="0"/>
              </a:spcBef>
              <a:buFont typeface="Wingdings" panose="05000000000000000000" pitchFamily="2" charset="2"/>
              <a:buChar char="§"/>
            </a:pPr>
            <a:endParaRPr lang="en-US" altLang="en-US" sz="1500" dirty="0" smtClean="0">
              <a:latin typeface="Calibri" panose="020F0502020204030204" pitchFamily="34" charset="0"/>
            </a:endParaRPr>
          </a:p>
          <a:p>
            <a:pPr lvl="2">
              <a:spcBef>
                <a:spcPct val="0"/>
              </a:spcBef>
              <a:buFont typeface="Wingdings" panose="05000000000000000000" pitchFamily="2" charset="2"/>
              <a:buChar char="§"/>
            </a:pPr>
            <a:r>
              <a:rPr lang="en-US" altLang="en-US" sz="2000" dirty="0" smtClean="0">
                <a:latin typeface="Calibri" panose="020F0502020204030204" pitchFamily="34" charset="0"/>
              </a:rPr>
              <a:t>World Championship - Detroit (</a:t>
            </a:r>
            <a:r>
              <a:rPr lang="en-US" altLang="en-US" sz="2000" dirty="0">
                <a:latin typeface="Calibri" panose="020F0502020204030204" pitchFamily="34" charset="0"/>
              </a:rPr>
              <a:t>April </a:t>
            </a:r>
            <a:r>
              <a:rPr lang="en-US" altLang="en-US" sz="2000" dirty="0" smtClean="0">
                <a:latin typeface="Calibri" panose="020F0502020204030204" pitchFamily="34" charset="0"/>
              </a:rPr>
              <a:t>24-27)   </a:t>
            </a:r>
            <a:r>
              <a:rPr lang="en-US" altLang="en-US" sz="2000" i="1" dirty="0" smtClean="0">
                <a:solidFill>
                  <a:srgbClr val="FFFF00"/>
                </a:solidFill>
                <a:latin typeface="Calibri" panose="020F0502020204030204" pitchFamily="34" charset="0"/>
              </a:rPr>
              <a:t>IF we qualify</a:t>
            </a:r>
            <a:endParaRPr lang="en-US" altLang="en-US" sz="2000" i="1" dirty="0">
              <a:solidFill>
                <a:srgbClr val="FFFF00"/>
              </a:solidFill>
              <a:latin typeface="Calibri" panose="020F0502020204030204" pitchFamily="34" charset="0"/>
            </a:endParaRPr>
          </a:p>
          <a:p>
            <a:pPr lvl="2">
              <a:spcBef>
                <a:spcPct val="0"/>
              </a:spcBef>
              <a:buFont typeface="Wingdings" panose="05000000000000000000" pitchFamily="2" charset="2"/>
              <a:buChar char="§"/>
            </a:pPr>
            <a:endParaRPr lang="en-US" altLang="en-US" sz="1500" dirty="0" smtClean="0">
              <a:latin typeface="Calibri" panose="020F0502020204030204" pitchFamily="34" charset="0"/>
            </a:endParaRPr>
          </a:p>
          <a:p>
            <a:pPr lvl="2">
              <a:spcBef>
                <a:spcPct val="0"/>
              </a:spcBef>
              <a:buFont typeface="Wingdings" panose="05000000000000000000" pitchFamily="2" charset="2"/>
              <a:buChar char="§"/>
            </a:pPr>
            <a:r>
              <a:rPr lang="en-US" altLang="en-US" sz="2000" dirty="0" smtClean="0">
                <a:latin typeface="Calibri" panose="020F0502020204030204" pitchFamily="34" charset="0"/>
              </a:rPr>
              <a:t>Connecticut </a:t>
            </a:r>
            <a:r>
              <a:rPr lang="en-US" altLang="en-US" sz="2000" dirty="0">
                <a:latin typeface="Calibri" panose="020F0502020204030204" pitchFamily="34" charset="0"/>
              </a:rPr>
              <a:t>Championships (May)</a:t>
            </a:r>
          </a:p>
          <a:p>
            <a:pPr>
              <a:spcBef>
                <a:spcPct val="0"/>
              </a:spcBef>
              <a:buClrTx/>
              <a:buNone/>
            </a:pPr>
            <a:endParaRPr lang="en-US" altLang="en-US" sz="1800" dirty="0">
              <a:latin typeface="Calibri" panose="020F0502020204030204" pitchFamily="34" charset="0"/>
            </a:endParaRPr>
          </a:p>
          <a:p>
            <a:pPr>
              <a:spcBef>
                <a:spcPct val="0"/>
              </a:spcBef>
              <a:buClrTx/>
            </a:pPr>
            <a:r>
              <a:rPr lang="en-US" altLang="en-US" sz="2500" b="1" dirty="0" smtClean="0">
                <a:latin typeface="Calibri" panose="020F0502020204030204" pitchFamily="34" charset="0"/>
              </a:rPr>
              <a:t>  Off Season</a:t>
            </a:r>
            <a:endParaRPr lang="en-US" altLang="en-US" sz="2500" b="1" dirty="0">
              <a:latin typeface="Calibri" panose="020F0502020204030204" pitchFamily="34" charset="0"/>
            </a:endParaRPr>
          </a:p>
          <a:p>
            <a:pPr lvl="2">
              <a:spcBef>
                <a:spcPct val="0"/>
              </a:spcBef>
              <a:buFont typeface="Wingdings" panose="05000000000000000000" pitchFamily="2" charset="2"/>
              <a:buChar char="§"/>
            </a:pPr>
            <a:r>
              <a:rPr lang="en-US" altLang="en-US" sz="2000" dirty="0" smtClean="0">
                <a:latin typeface="Calibri" panose="020F0502020204030204" pitchFamily="34" charset="0"/>
              </a:rPr>
              <a:t>Where </a:t>
            </a:r>
            <a:r>
              <a:rPr lang="en-US" altLang="en-US" sz="2000" dirty="0">
                <a:latin typeface="Calibri" panose="020F0502020204030204" pitchFamily="34" charset="0"/>
              </a:rPr>
              <a:t>is </a:t>
            </a:r>
            <a:r>
              <a:rPr lang="en-US" altLang="en-US" sz="2000" dirty="0" smtClean="0">
                <a:latin typeface="Calibri" panose="020F0502020204030204" pitchFamily="34" charset="0"/>
              </a:rPr>
              <a:t>Wolcott  </a:t>
            </a:r>
            <a:r>
              <a:rPr lang="en-US" altLang="en-US" sz="2000" dirty="0">
                <a:latin typeface="Calibri" panose="020F0502020204030204" pitchFamily="34" charset="0"/>
              </a:rPr>
              <a:t>(June)</a:t>
            </a:r>
          </a:p>
          <a:p>
            <a:pPr lvl="2">
              <a:spcBef>
                <a:spcPct val="0"/>
              </a:spcBef>
              <a:buFont typeface="Wingdings" panose="05000000000000000000" pitchFamily="2" charset="2"/>
              <a:buChar char="§"/>
            </a:pPr>
            <a:r>
              <a:rPr lang="en-US" altLang="en-US" sz="2000" dirty="0" smtClean="0">
                <a:latin typeface="Calibri" panose="020F0502020204030204" pitchFamily="34" charset="0"/>
              </a:rPr>
              <a:t>Bash </a:t>
            </a:r>
            <a:r>
              <a:rPr lang="en-US" altLang="en-US" sz="2000" dirty="0">
                <a:latin typeface="Calibri" panose="020F0502020204030204" pitchFamily="34" charset="0"/>
              </a:rPr>
              <a:t>at the </a:t>
            </a:r>
            <a:r>
              <a:rPr lang="en-US" altLang="en-US" sz="2000" dirty="0" smtClean="0">
                <a:latin typeface="Calibri" panose="020F0502020204030204" pitchFamily="34" charset="0"/>
              </a:rPr>
              <a:t>Beach  </a:t>
            </a:r>
            <a:r>
              <a:rPr lang="en-US" altLang="en-US" sz="2000" dirty="0">
                <a:latin typeface="Calibri" panose="020F0502020204030204" pitchFamily="34" charset="0"/>
              </a:rPr>
              <a:t>(October)</a:t>
            </a:r>
          </a:p>
        </p:txBody>
      </p:sp>
    </p:spTree>
    <p:extLst>
      <p:ext uri="{BB962C8B-B14F-4D97-AF65-F5344CB8AC3E}">
        <p14:creationId xmlns:p14="http://schemas.microsoft.com/office/powerpoint/2010/main" val="376172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anim calcmode="lin" valueType="num">
                                      <p:cBhvr additive="base">
                                        <p:cTn id="1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anim calcmode="lin" valueType="num">
                                      <p:cBhvr additive="base">
                                        <p:cTn id="1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anim calcmode="lin" valueType="num">
                                      <p:cBhvr additive="base">
                                        <p:cTn id="23"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anim calcmode="lin" valueType="num">
                                      <p:cBhvr additive="base">
                                        <p:cTn id="27"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anim calcmode="lin" valueType="num">
                                      <p:cBhvr additive="base">
                                        <p:cTn id="31"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 awards</a:t>
            </a:r>
            <a:endParaRPr lang="en-US" dirty="0"/>
          </a:p>
        </p:txBody>
      </p:sp>
      <p:sp>
        <p:nvSpPr>
          <p:cNvPr id="3" name="Content Placeholder 2"/>
          <p:cNvSpPr>
            <a:spLocks noGrp="1"/>
          </p:cNvSpPr>
          <p:nvPr>
            <p:ph idx="1"/>
          </p:nvPr>
        </p:nvSpPr>
        <p:spPr>
          <a:xfrm>
            <a:off x="593318" y="1513565"/>
            <a:ext cx="10393681" cy="5312904"/>
          </a:xfrm>
        </p:spPr>
        <p:txBody>
          <a:bodyPr>
            <a:normAutofit/>
          </a:bodyPr>
          <a:lstStyle/>
          <a:p>
            <a:pPr marL="441008" indent="-285750">
              <a:spcBef>
                <a:spcPts val="350"/>
              </a:spcBef>
              <a:buSzPct val="100000"/>
              <a:defRPr/>
            </a:pPr>
            <a:r>
              <a:rPr lang="en-US" altLang="en-US" b="1" dirty="0" smtClean="0">
                <a:latin typeface="Calibri" panose="020F0502020204030204" pitchFamily="34" charset="0"/>
              </a:rPr>
              <a:t>Competition Awards</a:t>
            </a:r>
            <a:endParaRPr lang="en-US" altLang="en-US" b="1" dirty="0">
              <a:latin typeface="Calibri" panose="020F0502020204030204" pitchFamily="34" charset="0"/>
            </a:endParaRPr>
          </a:p>
          <a:p>
            <a:pPr marL="841058" lvl="1" indent="-285750">
              <a:spcBef>
                <a:spcPts val="350"/>
              </a:spcBef>
              <a:buSzPct val="100000"/>
              <a:buFont typeface="Wingdings" panose="05000000000000000000" pitchFamily="2" charset="2"/>
              <a:buChar char="§"/>
              <a:defRPr/>
            </a:pPr>
            <a:r>
              <a:rPr lang="en-US" altLang="en-US" dirty="0">
                <a:latin typeface="Calibri" panose="020F0502020204030204" pitchFamily="34" charset="0"/>
              </a:rPr>
              <a:t>Alliance Winner</a:t>
            </a:r>
          </a:p>
          <a:p>
            <a:pPr marL="841058" lvl="1" indent="-285750">
              <a:spcBef>
                <a:spcPts val="350"/>
              </a:spcBef>
              <a:buSzPct val="100000"/>
              <a:buFont typeface="Wingdings" panose="05000000000000000000" pitchFamily="2" charset="2"/>
              <a:buChar char="§"/>
              <a:defRPr/>
            </a:pPr>
            <a:r>
              <a:rPr lang="en-US" altLang="en-US" dirty="0">
                <a:latin typeface="Calibri" panose="020F0502020204030204" pitchFamily="34" charset="0"/>
              </a:rPr>
              <a:t>Alliance </a:t>
            </a:r>
            <a:r>
              <a:rPr lang="en-US" altLang="en-US" dirty="0" smtClean="0">
                <a:latin typeface="Calibri" panose="020F0502020204030204" pitchFamily="34" charset="0"/>
              </a:rPr>
              <a:t>Runner-up</a:t>
            </a:r>
            <a:endParaRPr lang="en-US" altLang="en-US" dirty="0">
              <a:latin typeface="Calibri" panose="020F0502020204030204" pitchFamily="34" charset="0"/>
            </a:endParaRPr>
          </a:p>
          <a:p>
            <a:pPr marL="441008" indent="-285750">
              <a:spcBef>
                <a:spcPts val="350"/>
              </a:spcBef>
              <a:buSzPct val="100000"/>
              <a:defRPr/>
            </a:pPr>
            <a:r>
              <a:rPr lang="en-US" altLang="en-US" b="1" dirty="0">
                <a:latin typeface="Calibri" panose="020F0502020204030204" pitchFamily="34" charset="0"/>
              </a:rPr>
              <a:t>FIRST </a:t>
            </a:r>
            <a:r>
              <a:rPr lang="en-US" altLang="en-US" b="1" dirty="0" smtClean="0">
                <a:latin typeface="Calibri" panose="020F0502020204030204" pitchFamily="34" charset="0"/>
              </a:rPr>
              <a:t>Awards </a:t>
            </a:r>
            <a:endParaRPr lang="en-US" altLang="en-US" b="1" dirty="0">
              <a:latin typeface="Calibri" panose="020F0502020204030204" pitchFamily="34" charset="0"/>
            </a:endParaRPr>
          </a:p>
          <a:p>
            <a:pPr marL="841058" lvl="1" indent="-285750">
              <a:spcBef>
                <a:spcPts val="350"/>
              </a:spcBef>
              <a:buSzPct val="100000"/>
              <a:buFont typeface="Wingdings" panose="05000000000000000000" pitchFamily="2" charset="2"/>
              <a:buChar char="§"/>
              <a:defRPr/>
            </a:pPr>
            <a:r>
              <a:rPr lang="en-US" altLang="en-US" dirty="0">
                <a:latin typeface="Calibri" panose="020F0502020204030204" pitchFamily="34" charset="0"/>
              </a:rPr>
              <a:t>Chairman's </a:t>
            </a:r>
            <a:r>
              <a:rPr lang="en-US" altLang="en-US" dirty="0" smtClean="0">
                <a:latin typeface="Calibri" panose="020F0502020204030204" pitchFamily="34" charset="0"/>
              </a:rPr>
              <a:t>Award   </a:t>
            </a:r>
          </a:p>
          <a:p>
            <a:pPr marL="841058" lvl="1" indent="-285750">
              <a:spcBef>
                <a:spcPts val="350"/>
              </a:spcBef>
              <a:buSzPct val="100000"/>
              <a:buFont typeface="Wingdings" panose="05000000000000000000" pitchFamily="2" charset="2"/>
              <a:buChar char="§"/>
              <a:defRPr/>
            </a:pPr>
            <a:r>
              <a:rPr lang="en-US" altLang="en-US" dirty="0" smtClean="0">
                <a:latin typeface="Calibri" panose="020F0502020204030204" pitchFamily="34" charset="0"/>
              </a:rPr>
              <a:t>Creativity</a:t>
            </a:r>
            <a:r>
              <a:rPr lang="en-US" altLang="en-US" dirty="0">
                <a:latin typeface="Calibri" panose="020F0502020204030204" pitchFamily="34" charset="0"/>
              </a:rPr>
              <a:t>, Entrepreneurship, Engineering Inspiration, Excellence in Engineering, Innovation in </a:t>
            </a:r>
            <a:r>
              <a:rPr lang="en-US" altLang="en-US" dirty="0" smtClean="0">
                <a:latin typeface="Calibri" panose="020F0502020204030204" pitchFamily="34" charset="0"/>
              </a:rPr>
              <a:t>Control, Team </a:t>
            </a:r>
            <a:r>
              <a:rPr lang="en-US" altLang="en-US" dirty="0">
                <a:latin typeface="Calibri" panose="020F0502020204030204" pitchFamily="34" charset="0"/>
              </a:rPr>
              <a:t>Imagery Award, Industrial Design</a:t>
            </a:r>
          </a:p>
          <a:p>
            <a:pPr marL="441008" indent="-285750">
              <a:spcBef>
                <a:spcPts val="350"/>
              </a:spcBef>
              <a:buSzPct val="100000"/>
              <a:defRPr/>
            </a:pPr>
            <a:r>
              <a:rPr lang="en-US" altLang="en-US" b="1" dirty="0" smtClean="0">
                <a:latin typeface="Calibri" panose="020F0502020204030204" pitchFamily="34" charset="0"/>
              </a:rPr>
              <a:t>District Points</a:t>
            </a:r>
          </a:p>
          <a:p>
            <a:pPr marL="898208" lvl="2" indent="-285750">
              <a:spcBef>
                <a:spcPts val="350"/>
              </a:spcBef>
              <a:buSzPct val="100000"/>
              <a:buFont typeface="Wingdings" panose="05000000000000000000" pitchFamily="2" charset="2"/>
              <a:buChar char="§"/>
              <a:defRPr/>
            </a:pPr>
            <a:r>
              <a:rPr lang="en-US" altLang="en-US" sz="2000" dirty="0" smtClean="0">
                <a:latin typeface="Calibri" panose="020F0502020204030204" pitchFamily="34" charset="0"/>
              </a:rPr>
              <a:t>Points given to winners, runner ups, semi/quarter finalists</a:t>
            </a:r>
          </a:p>
          <a:p>
            <a:pPr marL="898208" lvl="2" indent="-285750">
              <a:spcBef>
                <a:spcPts val="350"/>
              </a:spcBef>
              <a:buSzPct val="100000"/>
              <a:buFont typeface="Wingdings" panose="05000000000000000000" pitchFamily="2" charset="2"/>
              <a:buChar char="§"/>
              <a:defRPr/>
            </a:pPr>
            <a:r>
              <a:rPr lang="en-US" altLang="en-US" sz="2000" dirty="0" smtClean="0">
                <a:latin typeface="Calibri" panose="020F0502020204030204" pitchFamily="34" charset="0"/>
              </a:rPr>
              <a:t>Points given based upon selection order &amp; event ranking</a:t>
            </a:r>
          </a:p>
          <a:p>
            <a:pPr marL="898208" lvl="2" indent="-285750">
              <a:spcBef>
                <a:spcPts val="350"/>
              </a:spcBef>
              <a:buSzPct val="100000"/>
              <a:buFont typeface="Wingdings" panose="05000000000000000000" pitchFamily="2" charset="2"/>
              <a:buChar char="§"/>
              <a:defRPr/>
            </a:pPr>
            <a:r>
              <a:rPr lang="en-US" altLang="en-US" sz="2000" dirty="0" smtClean="0">
                <a:latin typeface="Calibri" panose="020F0502020204030204" pitchFamily="34" charset="0"/>
              </a:rPr>
              <a:t>Points given for all FIRST awards</a:t>
            </a:r>
          </a:p>
          <a:p>
            <a:pPr marL="898208" lvl="2" indent="-285750">
              <a:spcBef>
                <a:spcPts val="350"/>
              </a:spcBef>
              <a:buSzPct val="100000"/>
              <a:buFont typeface="Wingdings" panose="05000000000000000000" pitchFamily="2" charset="2"/>
              <a:buChar char="§"/>
              <a:defRPr/>
            </a:pPr>
            <a:r>
              <a:rPr lang="en-US" altLang="en-US" sz="2000" i="1" u="sng" dirty="0" smtClean="0">
                <a:solidFill>
                  <a:srgbClr val="FFFF00"/>
                </a:solidFill>
                <a:latin typeface="Calibri" panose="020F0502020204030204" pitchFamily="34" charset="0"/>
              </a:rPr>
              <a:t>Points determine which teams qualify for District Championship and ultimately World Championship</a:t>
            </a:r>
            <a:endParaRPr lang="en-US" altLang="en-US" sz="2000" i="1" u="sng" dirty="0">
              <a:solidFill>
                <a:srgbClr val="FFFF00"/>
              </a:solidFill>
              <a:latin typeface="Calibri" panose="020F0502020204030204" pitchFamily="34" charset="0"/>
            </a:endParaRPr>
          </a:p>
        </p:txBody>
      </p:sp>
    </p:spTree>
    <p:extLst>
      <p:ext uri="{BB962C8B-B14F-4D97-AF65-F5344CB8AC3E}">
        <p14:creationId xmlns:p14="http://schemas.microsoft.com/office/powerpoint/2010/main" val="317302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additive="base">
                                        <p:cTn id="1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additive="base">
                                        <p:cTn id="2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 calcmode="lin" valueType="num">
                                      <p:cBhvr additive="base">
                                        <p:cTn id="2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additive="base">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 calcmode="lin" valueType="num">
                                      <p:cBhvr additive="base">
                                        <p:cTn id="36"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 calcmode="lin" valueType="num">
                                      <p:cBhvr additive="base">
                                        <p:cTn id="40"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 calcmode="lin" valueType="num">
                                      <p:cBhvr additive="base">
                                        <p:cTn id="44"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 calcmode="lin" valueType="num">
                                      <p:cBhvr additive="base">
                                        <p:cTn id="48"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600" i="1" dirty="0" smtClean="0"/>
              <a:t>Community</a:t>
            </a:r>
            <a:endParaRPr lang="en-US" sz="5600" i="1"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674120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outreach</a:t>
            </a:r>
            <a:endParaRPr lang="en-US" dirty="0"/>
          </a:p>
        </p:txBody>
      </p:sp>
      <p:sp>
        <p:nvSpPr>
          <p:cNvPr id="3" name="Content Placeholder 2"/>
          <p:cNvSpPr>
            <a:spLocks noGrp="1"/>
          </p:cNvSpPr>
          <p:nvPr>
            <p:ph idx="1"/>
          </p:nvPr>
        </p:nvSpPr>
        <p:spPr>
          <a:xfrm>
            <a:off x="640615" y="1488935"/>
            <a:ext cx="9784080" cy="2513440"/>
          </a:xfrm>
        </p:spPr>
        <p:txBody>
          <a:bodyPr>
            <a:noAutofit/>
          </a:bodyPr>
          <a:lstStyle/>
          <a:p>
            <a:pPr lvl="2">
              <a:spcBef>
                <a:spcPts val="450"/>
              </a:spcBef>
              <a:buSzPct val="100000"/>
              <a:defRPr/>
            </a:pPr>
            <a:r>
              <a:rPr lang="en-US" altLang="en-US" sz="2200" dirty="0" smtClean="0">
                <a:latin typeface="Calibri" panose="020F0502020204030204" pitchFamily="34" charset="0"/>
              </a:rPr>
              <a:t>Student </a:t>
            </a:r>
            <a:r>
              <a:rPr lang="en-US" altLang="en-US" sz="2200" dirty="0">
                <a:latin typeface="Calibri" panose="020F0502020204030204" pitchFamily="34" charset="0"/>
              </a:rPr>
              <a:t>presentations and </a:t>
            </a:r>
            <a:r>
              <a:rPr lang="en-US" altLang="en-US" sz="2200" dirty="0" smtClean="0">
                <a:latin typeface="Calibri" panose="020F0502020204030204" pitchFamily="34" charset="0"/>
              </a:rPr>
              <a:t>demonstrations </a:t>
            </a:r>
            <a:r>
              <a:rPr lang="en-US" altLang="en-US" sz="2200" dirty="0">
                <a:latin typeface="Calibri" panose="020F0502020204030204" pitchFamily="34" charset="0"/>
              </a:rPr>
              <a:t>for various </a:t>
            </a:r>
            <a:r>
              <a:rPr lang="en-US" altLang="en-US" sz="2200" dirty="0" smtClean="0">
                <a:latin typeface="Calibri" panose="020F0502020204030204" pitchFamily="34" charset="0"/>
              </a:rPr>
              <a:t>groups</a:t>
            </a:r>
          </a:p>
          <a:p>
            <a:pPr lvl="4">
              <a:spcBef>
                <a:spcPts val="450"/>
              </a:spcBef>
              <a:buSzPct val="100000"/>
              <a:buFont typeface="Wingdings" panose="05000000000000000000" pitchFamily="2" charset="2"/>
              <a:buChar char="§"/>
              <a:defRPr/>
            </a:pPr>
            <a:r>
              <a:rPr lang="en-US" altLang="en-US" sz="1900" dirty="0" smtClean="0">
                <a:latin typeface="Calibri" panose="020F0502020204030204" pitchFamily="34" charset="0"/>
              </a:rPr>
              <a:t>Brownies</a:t>
            </a:r>
            <a:r>
              <a:rPr lang="en-US" altLang="en-US" sz="1900" dirty="0">
                <a:latin typeface="Calibri" panose="020F0502020204030204" pitchFamily="34" charset="0"/>
              </a:rPr>
              <a:t>, </a:t>
            </a:r>
            <a:r>
              <a:rPr lang="en-US" altLang="en-US" sz="1900" dirty="0" err="1">
                <a:latin typeface="Calibri" panose="020F0502020204030204" pitchFamily="34" charset="0"/>
              </a:rPr>
              <a:t>Suncatchers</a:t>
            </a:r>
            <a:r>
              <a:rPr lang="en-US" altLang="en-US" sz="1900" dirty="0">
                <a:latin typeface="Calibri" panose="020F0502020204030204" pitchFamily="34" charset="0"/>
              </a:rPr>
              <a:t>, Guilford Library, </a:t>
            </a:r>
            <a:r>
              <a:rPr lang="en-US" altLang="en-US" sz="1900" dirty="0" smtClean="0">
                <a:latin typeface="Calibri" panose="020F0502020204030204" pitchFamily="34" charset="0"/>
              </a:rPr>
              <a:t>Shoreline Outdoor Education Center</a:t>
            </a:r>
            <a:endParaRPr lang="en-US" altLang="en-US" sz="1900" dirty="0">
              <a:latin typeface="Calibri" panose="020F0502020204030204" pitchFamily="34" charset="0"/>
            </a:endParaRPr>
          </a:p>
          <a:p>
            <a:pPr lvl="2">
              <a:spcBef>
                <a:spcPts val="450"/>
              </a:spcBef>
              <a:buSzPct val="100000"/>
              <a:defRPr/>
            </a:pPr>
            <a:r>
              <a:rPr lang="en-US" altLang="en-US" sz="2200" dirty="0" smtClean="0">
                <a:latin typeface="Calibri" panose="020F0502020204030204" pitchFamily="34" charset="0"/>
              </a:rPr>
              <a:t> Demonstrations at Cruise Nights and “</a:t>
            </a:r>
            <a:r>
              <a:rPr lang="en-US" altLang="en-US" sz="2200" dirty="0" err="1" smtClean="0">
                <a:latin typeface="Calibri" panose="020F0502020204030204" pitchFamily="34" charset="0"/>
              </a:rPr>
              <a:t>Spooktacular</a:t>
            </a:r>
            <a:r>
              <a:rPr lang="en-US" altLang="en-US" sz="2200" dirty="0" smtClean="0">
                <a:latin typeface="Calibri" panose="020F0502020204030204" pitchFamily="34" charset="0"/>
              </a:rPr>
              <a:t>”</a:t>
            </a:r>
            <a:endParaRPr lang="en-US" altLang="en-US" sz="2200" dirty="0">
              <a:latin typeface="Calibri" panose="020F0502020204030204" pitchFamily="34" charset="0"/>
            </a:endParaRPr>
          </a:p>
          <a:p>
            <a:pPr lvl="2">
              <a:spcBef>
                <a:spcPts val="450"/>
              </a:spcBef>
              <a:buSzPct val="100000"/>
              <a:defRPr/>
            </a:pPr>
            <a:r>
              <a:rPr lang="en-US" altLang="en-US" sz="2200" dirty="0" smtClean="0">
                <a:latin typeface="Calibri" panose="020F0502020204030204" pitchFamily="34" charset="0"/>
              </a:rPr>
              <a:t> Participation </a:t>
            </a:r>
            <a:r>
              <a:rPr lang="en-US" altLang="en-US" sz="2200" dirty="0">
                <a:latin typeface="Calibri" panose="020F0502020204030204" pitchFamily="34" charset="0"/>
              </a:rPr>
              <a:t>in 4-H </a:t>
            </a:r>
            <a:r>
              <a:rPr lang="en-US" altLang="en-US" sz="2200" dirty="0" smtClean="0">
                <a:latin typeface="Calibri" panose="020F0502020204030204" pitchFamily="34" charset="0"/>
              </a:rPr>
              <a:t>Fair, Guilford Fair &amp; Durham Fair</a:t>
            </a:r>
          </a:p>
          <a:p>
            <a:pPr lvl="2">
              <a:spcBef>
                <a:spcPts val="450"/>
              </a:spcBef>
              <a:buSzPct val="100000"/>
              <a:defRPr/>
            </a:pPr>
            <a:r>
              <a:rPr lang="en-US" altLang="en-US" sz="2200" dirty="0" smtClean="0">
                <a:latin typeface="Calibri" panose="020F0502020204030204" pitchFamily="34" charset="0"/>
              </a:rPr>
              <a:t>Tech Tuesdays at the Guilford Library</a:t>
            </a:r>
            <a:endParaRPr lang="en-US" altLang="en-US" sz="2200" dirty="0">
              <a:latin typeface="Calibri" panose="020F0502020204030204" pitchFamily="34" charset="0"/>
            </a:endParaRPr>
          </a:p>
          <a:p>
            <a:pPr lvl="2">
              <a:spcBef>
                <a:spcPts val="450"/>
              </a:spcBef>
              <a:buSzPct val="100000"/>
              <a:defRPr/>
            </a:pPr>
            <a:r>
              <a:rPr lang="en-US" altLang="en-US" sz="2200" dirty="0" smtClean="0">
                <a:latin typeface="Calibri" panose="020F0502020204030204" pitchFamily="34" charset="0"/>
              </a:rPr>
              <a:t> Development </a:t>
            </a:r>
            <a:r>
              <a:rPr lang="en-US" altLang="en-US" sz="2200" dirty="0">
                <a:latin typeface="Calibri" panose="020F0502020204030204" pitchFamily="34" charset="0"/>
              </a:rPr>
              <a:t>of FIRST Lego </a:t>
            </a:r>
            <a:r>
              <a:rPr lang="en-US" altLang="en-US" sz="2200" dirty="0" smtClean="0">
                <a:latin typeface="Calibri" panose="020F0502020204030204" pitchFamily="34" charset="0"/>
              </a:rPr>
              <a:t>League teams in </a:t>
            </a:r>
            <a:r>
              <a:rPr lang="en-US" altLang="en-US" sz="2200" dirty="0">
                <a:latin typeface="Calibri" panose="020F0502020204030204" pitchFamily="34" charset="0"/>
              </a:rPr>
              <a:t>Guilford </a:t>
            </a:r>
            <a:r>
              <a:rPr lang="en-US" altLang="en-US" sz="2200" dirty="0" smtClean="0">
                <a:latin typeface="Calibri" panose="020F0502020204030204" pitchFamily="34" charset="0"/>
              </a:rPr>
              <a:t>and Madison</a:t>
            </a:r>
          </a:p>
        </p:txBody>
      </p:sp>
      <p:sp>
        <p:nvSpPr>
          <p:cNvPr id="4" name="Rectangle 4"/>
          <p:cNvSpPr>
            <a:spLocks noChangeAspect="1" noChangeArrowheads="1"/>
          </p:cNvSpPr>
          <p:nvPr/>
        </p:nvSpPr>
        <p:spPr bwMode="auto">
          <a:xfrm>
            <a:off x="100626" y="4002375"/>
            <a:ext cx="4467608" cy="2585747"/>
          </a:xfrm>
          <a:prstGeom prst="rect">
            <a:avLst/>
          </a:prstGeom>
          <a:blipFill dpi="0" rotWithShape="0">
            <a:blip r:embed="rId2"/>
            <a:srcRect/>
            <a:stretch>
              <a:fillRect/>
            </a:stretch>
          </a:blip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nchorCtr="1"/>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1pPr>
            <a:lvl2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2pPr>
            <a:lvl3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3pPr>
            <a:lvl4pPr>
              <a:spcBef>
                <a:spcPts val="4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4pPr>
            <a:lvl5pPr>
              <a:spcBef>
                <a:spcPts val="4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4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4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4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4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en-US">
                <a:solidFill>
                  <a:srgbClr val="FFFFFF"/>
                </a:solidFill>
              </a:rPr>
              <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0700" y="2241030"/>
            <a:ext cx="2445119" cy="434348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7066" y="4002375"/>
            <a:ext cx="4590468" cy="2582138"/>
          </a:xfrm>
          <a:prstGeom prst="rect">
            <a:avLst/>
          </a:prstGeom>
        </p:spPr>
      </p:pic>
    </p:spTree>
    <p:extLst>
      <p:ext uri="{BB962C8B-B14F-4D97-AF65-F5344CB8AC3E}">
        <p14:creationId xmlns:p14="http://schemas.microsoft.com/office/powerpoint/2010/main" val="13829078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Civic responsibility</a:t>
            </a:r>
            <a:endParaRPr lang="en-US" dirty="0"/>
          </a:p>
        </p:txBody>
      </p:sp>
      <p:sp>
        <p:nvSpPr>
          <p:cNvPr id="3" name="Content Placeholder 2"/>
          <p:cNvSpPr>
            <a:spLocks noGrp="1"/>
          </p:cNvSpPr>
          <p:nvPr>
            <p:ph idx="1"/>
          </p:nvPr>
        </p:nvSpPr>
        <p:spPr>
          <a:xfrm>
            <a:off x="640615" y="1665643"/>
            <a:ext cx="9784080" cy="1970614"/>
          </a:xfrm>
        </p:spPr>
        <p:txBody>
          <a:bodyPr>
            <a:noAutofit/>
          </a:bodyPr>
          <a:lstStyle/>
          <a:p>
            <a:pPr lvl="2">
              <a:spcBef>
                <a:spcPts val="450"/>
              </a:spcBef>
              <a:buSzPct val="100000"/>
              <a:defRPr/>
            </a:pPr>
            <a:r>
              <a:rPr lang="en-US" altLang="en-US" sz="2200" dirty="0" smtClean="0">
                <a:latin typeface="Calibri" panose="020F0502020204030204" pitchFamily="34" charset="0"/>
              </a:rPr>
              <a:t>  Money raised </a:t>
            </a:r>
            <a:r>
              <a:rPr lang="en-US" altLang="en-US" sz="2200" dirty="0">
                <a:latin typeface="Calibri" panose="020F0502020204030204" pitchFamily="34" charset="0"/>
              </a:rPr>
              <a:t>to benefit Parkinson’s Research</a:t>
            </a:r>
          </a:p>
          <a:p>
            <a:pPr lvl="2">
              <a:spcBef>
                <a:spcPts val="450"/>
              </a:spcBef>
              <a:buSzPct val="100000"/>
              <a:defRPr/>
            </a:pPr>
            <a:r>
              <a:rPr lang="en-US" altLang="en-US" sz="2200" dirty="0" smtClean="0">
                <a:latin typeface="Calibri" panose="020F0502020204030204" pitchFamily="34" charset="0"/>
              </a:rPr>
              <a:t>  Car </a:t>
            </a:r>
            <a:r>
              <a:rPr lang="en-US" altLang="en-US" sz="2200" dirty="0">
                <a:latin typeface="Calibri" panose="020F0502020204030204" pitchFamily="34" charset="0"/>
              </a:rPr>
              <a:t>wash &amp; planter construction for “Guilford </a:t>
            </a:r>
            <a:r>
              <a:rPr lang="en-US" altLang="en-US" sz="2200" dirty="0" smtClean="0">
                <a:latin typeface="Calibri" panose="020F0502020204030204" pitchFamily="34" charset="0"/>
              </a:rPr>
              <a:t>House” residents</a:t>
            </a:r>
            <a:endParaRPr lang="en-US" altLang="en-US" sz="2200" dirty="0">
              <a:latin typeface="Calibri" panose="020F0502020204030204" pitchFamily="34" charset="0"/>
            </a:endParaRPr>
          </a:p>
          <a:p>
            <a:pPr lvl="2">
              <a:spcBef>
                <a:spcPts val="450"/>
              </a:spcBef>
              <a:buSzPct val="100000"/>
              <a:defRPr/>
            </a:pPr>
            <a:r>
              <a:rPr lang="en-US" altLang="en-US" sz="2200" dirty="0" smtClean="0">
                <a:latin typeface="Calibri" panose="020F0502020204030204" pitchFamily="34" charset="0"/>
              </a:rPr>
              <a:t>  Coordinated </a:t>
            </a:r>
            <a:r>
              <a:rPr lang="en-US" altLang="en-US" sz="2200" dirty="0">
                <a:latin typeface="Calibri" panose="020F0502020204030204" pitchFamily="34" charset="0"/>
              </a:rPr>
              <a:t>coat drive, board game drive, and book </a:t>
            </a:r>
            <a:r>
              <a:rPr lang="en-US" altLang="en-US" sz="2200" dirty="0" smtClean="0">
                <a:latin typeface="Calibri" panose="020F0502020204030204" pitchFamily="34" charset="0"/>
              </a:rPr>
              <a:t>drive</a:t>
            </a:r>
          </a:p>
          <a:p>
            <a:pPr lvl="2">
              <a:spcBef>
                <a:spcPts val="450"/>
              </a:spcBef>
              <a:buSzPct val="100000"/>
              <a:defRPr/>
            </a:pPr>
            <a:r>
              <a:rPr lang="en-US" altLang="en-US" sz="2200" dirty="0">
                <a:latin typeface="Calibri" panose="020F0502020204030204" pitchFamily="34" charset="0"/>
              </a:rPr>
              <a:t> </a:t>
            </a:r>
            <a:r>
              <a:rPr lang="en-US" altLang="en-US" sz="2200" dirty="0" smtClean="0">
                <a:latin typeface="Calibri" panose="020F0502020204030204" pitchFamily="34" charset="0"/>
              </a:rPr>
              <a:t> 200 LBS of food collected for the Guilford Food Bank</a:t>
            </a:r>
          </a:p>
          <a:p>
            <a:pPr lvl="2">
              <a:spcBef>
                <a:spcPts val="450"/>
              </a:spcBef>
              <a:buSzPct val="100000"/>
              <a:defRPr/>
            </a:pPr>
            <a:r>
              <a:rPr lang="en-US" altLang="en-US" sz="2200" dirty="0">
                <a:latin typeface="Calibri" panose="020F0502020204030204" pitchFamily="34" charset="0"/>
              </a:rPr>
              <a:t> </a:t>
            </a:r>
            <a:r>
              <a:rPr lang="en-US" altLang="en-US" sz="2200" dirty="0" smtClean="0">
                <a:latin typeface="Calibri" panose="020F0502020204030204" pitchFamily="34" charset="0"/>
              </a:rPr>
              <a:t>Chairman’s Video - </a:t>
            </a:r>
            <a:r>
              <a:rPr lang="en-US" u="sng" dirty="0">
                <a:hlinkClick r:id="rId2"/>
              </a:rPr>
              <a:t>https://youtu.be/P2kDmXzct6s</a:t>
            </a:r>
            <a:endParaRPr lang="en-US" altLang="en-US" dirty="0">
              <a:latin typeface="Calibri" panose="020F0502020204030204" pitchFamily="34" charset="0"/>
            </a:endParaRPr>
          </a:p>
          <a:p>
            <a:pPr lvl="2">
              <a:spcBef>
                <a:spcPts val="450"/>
              </a:spcBef>
              <a:buSzPct val="100000"/>
              <a:defRPr/>
            </a:pPr>
            <a:endParaRPr lang="en-US" altLang="en-US" sz="2200" dirty="0" smtClean="0">
              <a:latin typeface="Calibri" panose="020F0502020204030204" pitchFamily="34" charset="0"/>
            </a:endParaRPr>
          </a:p>
        </p:txBody>
      </p:sp>
      <p:sp>
        <p:nvSpPr>
          <p:cNvPr id="4" name="Rectangle 4"/>
          <p:cNvSpPr>
            <a:spLocks noChangeAspect="1" noChangeArrowheads="1"/>
          </p:cNvSpPr>
          <p:nvPr/>
        </p:nvSpPr>
        <p:spPr bwMode="auto">
          <a:xfrm>
            <a:off x="887608" y="3933534"/>
            <a:ext cx="4580314" cy="2650978"/>
          </a:xfrm>
          <a:prstGeom prst="rect">
            <a:avLst/>
          </a:prstGeom>
          <a:blipFill dpi="0" rotWithShape="0">
            <a:blip r:embed="rId3"/>
            <a:srcRect/>
            <a:stretch>
              <a:fillRect/>
            </a:stretch>
          </a:blip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nchorCtr="1"/>
          <a:lstStyle>
            <a:lvl1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panose="020B0604020202020204" pitchFamily="34" charset="0"/>
                <a:cs typeface="Arial" panose="020B0604020202020204" pitchFamily="34" charset="0"/>
              </a:defRPr>
            </a:lvl1pPr>
            <a:lvl2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cs typeface="Arial" panose="020B0604020202020204" pitchFamily="34" charset="0"/>
              </a:defRPr>
            </a:lvl2pPr>
            <a:lvl3pPr>
              <a:spcBef>
                <a:spcPts val="4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3pPr>
            <a:lvl4pPr>
              <a:spcBef>
                <a:spcPts val="4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4pPr>
            <a:lvl5pPr>
              <a:spcBef>
                <a:spcPts val="4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4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4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4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4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en-US">
                <a:solidFill>
                  <a:srgbClr val="FFFFFF"/>
                </a:solidFill>
              </a:rPr>
              <a:t>.</a:t>
            </a: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2030" y="3933534"/>
            <a:ext cx="3614969" cy="26509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608" y="3933533"/>
            <a:ext cx="4580314" cy="26546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7085" y="3933533"/>
            <a:ext cx="5060958" cy="26509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2254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600" i="1" dirty="0" smtClean="0"/>
              <a:t>Team logistics</a:t>
            </a:r>
            <a:endParaRPr lang="en-US" sz="5600" i="1"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793417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Locations/times</a:t>
            </a:r>
            <a:endParaRPr lang="en-US" dirty="0"/>
          </a:p>
        </p:txBody>
      </p:sp>
      <p:sp>
        <p:nvSpPr>
          <p:cNvPr id="3" name="Content Placeholder 2"/>
          <p:cNvSpPr>
            <a:spLocks noGrp="1"/>
          </p:cNvSpPr>
          <p:nvPr>
            <p:ph idx="1"/>
          </p:nvPr>
        </p:nvSpPr>
        <p:spPr>
          <a:xfrm>
            <a:off x="-177628" y="1504950"/>
            <a:ext cx="7605322" cy="5867400"/>
          </a:xfrm>
        </p:spPr>
        <p:txBody>
          <a:bodyPr>
            <a:noAutofit/>
          </a:bodyPr>
          <a:lstStyle/>
          <a:p>
            <a:pPr lvl="2">
              <a:spcBef>
                <a:spcPts val="450"/>
              </a:spcBef>
              <a:buSzPct val="100000"/>
              <a:defRPr/>
            </a:pPr>
            <a:r>
              <a:rPr lang="en-US" altLang="en-US" sz="2200" b="1" dirty="0" smtClean="0">
                <a:latin typeface="Calibri" panose="020F0502020204030204" pitchFamily="34" charset="0"/>
              </a:rPr>
              <a:t> Primary Meeting Location</a:t>
            </a:r>
            <a:endParaRPr lang="en-US" altLang="en-US" sz="1800" dirty="0" smtClean="0">
              <a:latin typeface="Calibri" panose="020F0502020204030204" pitchFamily="34" charset="0"/>
            </a:endParaRPr>
          </a:p>
          <a:p>
            <a:pPr lvl="4">
              <a:lnSpc>
                <a:spcPct val="80000"/>
              </a:lnSpc>
              <a:spcBef>
                <a:spcPts val="450"/>
              </a:spcBef>
              <a:buSzPct val="100000"/>
              <a:buFont typeface="Wingdings" panose="05000000000000000000" pitchFamily="2" charset="2"/>
              <a:buChar char="§"/>
              <a:defRPr/>
            </a:pPr>
            <a:r>
              <a:rPr lang="en-US" altLang="en-US" sz="1800" dirty="0" smtClean="0">
                <a:latin typeface="Calibri" panose="020F0502020204030204" pitchFamily="34" charset="0"/>
              </a:rPr>
              <a:t>Workshop – 29 Soundview Road, Building 2, Unit #3, Guilford</a:t>
            </a:r>
          </a:p>
          <a:p>
            <a:pPr lvl="2">
              <a:spcBef>
                <a:spcPts val="450"/>
              </a:spcBef>
              <a:buSzPct val="100000"/>
              <a:defRPr/>
            </a:pPr>
            <a:r>
              <a:rPr lang="en-US" altLang="en-US" sz="2200" dirty="0" smtClean="0">
                <a:latin typeface="Calibri" panose="020F0502020204030204" pitchFamily="34" charset="0"/>
              </a:rPr>
              <a:t> </a:t>
            </a:r>
            <a:r>
              <a:rPr lang="en-US" altLang="en-US" sz="2200" b="1" dirty="0" smtClean="0">
                <a:latin typeface="Calibri" panose="020F0502020204030204" pitchFamily="34" charset="0"/>
              </a:rPr>
              <a:t>Secondary Meeting Locations</a:t>
            </a:r>
          </a:p>
          <a:p>
            <a:pPr lvl="4">
              <a:lnSpc>
                <a:spcPct val="80000"/>
              </a:lnSpc>
              <a:spcBef>
                <a:spcPts val="450"/>
              </a:spcBef>
              <a:buSzPct val="100000"/>
              <a:buFont typeface="Wingdings" panose="05000000000000000000" pitchFamily="2" charset="2"/>
              <a:buChar char="§"/>
              <a:defRPr/>
            </a:pPr>
            <a:r>
              <a:rPr lang="en-US" altLang="en-US" sz="1800" dirty="0" smtClean="0">
                <a:latin typeface="Calibri" panose="020F0502020204030204" pitchFamily="34" charset="0"/>
              </a:rPr>
              <a:t>Guilford Free Library</a:t>
            </a:r>
          </a:p>
          <a:p>
            <a:pPr lvl="4">
              <a:lnSpc>
                <a:spcPct val="80000"/>
              </a:lnSpc>
              <a:spcBef>
                <a:spcPts val="450"/>
              </a:spcBef>
              <a:buSzPct val="100000"/>
              <a:buFont typeface="Wingdings" panose="05000000000000000000" pitchFamily="2" charset="2"/>
              <a:buChar char="§"/>
              <a:defRPr/>
            </a:pPr>
            <a:r>
              <a:rPr lang="en-US" altLang="en-US" sz="1800" dirty="0" smtClean="0">
                <a:latin typeface="Calibri" panose="020F0502020204030204" pitchFamily="34" charset="0"/>
              </a:rPr>
              <a:t>Emergency Services Building – behind Police Station, adjacent to Firehouse</a:t>
            </a:r>
          </a:p>
          <a:p>
            <a:pPr lvl="4">
              <a:lnSpc>
                <a:spcPct val="80000"/>
              </a:lnSpc>
              <a:spcBef>
                <a:spcPts val="450"/>
              </a:spcBef>
              <a:buSzPct val="100000"/>
              <a:buFont typeface="Wingdings" panose="05000000000000000000" pitchFamily="2" charset="2"/>
              <a:buChar char="§"/>
              <a:defRPr/>
            </a:pPr>
            <a:r>
              <a:rPr lang="en-US" altLang="en-US" sz="1800" dirty="0" smtClean="0">
                <a:latin typeface="Calibri" panose="020F0502020204030204" pitchFamily="34" charset="0"/>
              </a:rPr>
              <a:t>Guilford H.S.</a:t>
            </a:r>
            <a:endParaRPr lang="en-US" altLang="en-US" sz="1050" dirty="0">
              <a:latin typeface="Calibri" panose="020F0502020204030204" pitchFamily="34" charset="0"/>
            </a:endParaRPr>
          </a:p>
          <a:p>
            <a:pPr lvl="2">
              <a:spcBef>
                <a:spcPts val="450"/>
              </a:spcBef>
              <a:buSzPct val="100000"/>
              <a:defRPr/>
            </a:pPr>
            <a:r>
              <a:rPr lang="en-US" altLang="en-US" sz="2200" b="1" dirty="0" smtClean="0">
                <a:latin typeface="Calibri" panose="020F0502020204030204" pitchFamily="34" charset="0"/>
              </a:rPr>
              <a:t> Meeting Times</a:t>
            </a:r>
          </a:p>
          <a:p>
            <a:pPr lvl="4">
              <a:spcBef>
                <a:spcPts val="450"/>
              </a:spcBef>
              <a:buSzPct val="100000"/>
              <a:buFont typeface="Wingdings" panose="05000000000000000000" pitchFamily="2" charset="2"/>
              <a:buChar char="§"/>
              <a:defRPr/>
            </a:pPr>
            <a:r>
              <a:rPr lang="en-US" altLang="en-US" sz="1800" dirty="0" smtClean="0">
                <a:latin typeface="Calibri" panose="020F0502020204030204" pitchFamily="34" charset="0"/>
              </a:rPr>
              <a:t>Offseason</a:t>
            </a:r>
          </a:p>
          <a:p>
            <a:pPr lvl="6">
              <a:lnSpc>
                <a:spcPct val="80000"/>
              </a:lnSpc>
              <a:spcBef>
                <a:spcPts val="450"/>
              </a:spcBef>
              <a:buSzPct val="100000"/>
              <a:buFont typeface="Wingdings" panose="05000000000000000000" pitchFamily="2" charset="2"/>
              <a:buChar char="§"/>
              <a:defRPr/>
            </a:pPr>
            <a:r>
              <a:rPr lang="en-US" altLang="en-US" sz="1700" dirty="0" smtClean="0">
                <a:latin typeface="Calibri" panose="020F0502020204030204" pitchFamily="34" charset="0"/>
              </a:rPr>
              <a:t>CAD/</a:t>
            </a:r>
            <a:r>
              <a:rPr lang="en-US" altLang="en-US" sz="1700" dirty="0" err="1" smtClean="0">
                <a:latin typeface="Calibri" panose="020F0502020204030204" pitchFamily="34" charset="0"/>
              </a:rPr>
              <a:t>LabView</a:t>
            </a:r>
            <a:r>
              <a:rPr lang="en-US" altLang="en-US" sz="1700" dirty="0" smtClean="0">
                <a:latin typeface="Calibri" panose="020F0502020204030204" pitchFamily="34" charset="0"/>
              </a:rPr>
              <a:t> </a:t>
            </a:r>
            <a:r>
              <a:rPr lang="en-US" altLang="en-US" sz="1700" dirty="0">
                <a:latin typeface="Calibri" panose="020F0502020204030204" pitchFamily="34" charset="0"/>
              </a:rPr>
              <a:t>– Tuesday from 6 to 8</a:t>
            </a:r>
            <a:r>
              <a:rPr lang="en-US" altLang="en-US" sz="1700" dirty="0" smtClean="0">
                <a:latin typeface="Calibri" panose="020F0502020204030204" pitchFamily="34" charset="0"/>
              </a:rPr>
              <a:t> (during fall)</a:t>
            </a:r>
          </a:p>
          <a:p>
            <a:pPr lvl="6">
              <a:lnSpc>
                <a:spcPct val="80000"/>
              </a:lnSpc>
              <a:spcBef>
                <a:spcPts val="450"/>
              </a:spcBef>
              <a:buSzPct val="100000"/>
              <a:buFont typeface="Wingdings" panose="05000000000000000000" pitchFamily="2" charset="2"/>
              <a:buChar char="§"/>
              <a:defRPr/>
            </a:pPr>
            <a:r>
              <a:rPr lang="en-US" altLang="en-US" sz="1700" dirty="0" smtClean="0">
                <a:latin typeface="Calibri" panose="020F0502020204030204" pitchFamily="34" charset="0"/>
              </a:rPr>
              <a:t>General meetings - Wednesdays from 6 to 8pm</a:t>
            </a:r>
          </a:p>
          <a:p>
            <a:pPr lvl="6">
              <a:lnSpc>
                <a:spcPct val="80000"/>
              </a:lnSpc>
              <a:spcBef>
                <a:spcPts val="450"/>
              </a:spcBef>
              <a:buSzPct val="100000"/>
              <a:buFont typeface="Wingdings" panose="05000000000000000000" pitchFamily="2" charset="2"/>
              <a:buChar char="§"/>
              <a:defRPr/>
            </a:pPr>
            <a:r>
              <a:rPr lang="en-US" altLang="en-US" sz="1700" dirty="0" smtClean="0">
                <a:latin typeface="Calibri" panose="020F0502020204030204" pitchFamily="34" charset="0"/>
              </a:rPr>
              <a:t>Wednesday Fall Training, 2 shifts, times TBD</a:t>
            </a:r>
          </a:p>
          <a:p>
            <a:pPr lvl="4">
              <a:spcBef>
                <a:spcPts val="450"/>
              </a:spcBef>
              <a:buSzPct val="100000"/>
              <a:buFont typeface="Wingdings" panose="05000000000000000000" pitchFamily="2" charset="2"/>
              <a:buChar char="§"/>
              <a:defRPr/>
            </a:pPr>
            <a:r>
              <a:rPr lang="en-US" altLang="en-US" sz="1800" dirty="0" smtClean="0">
                <a:latin typeface="Calibri" panose="020F0502020204030204" pitchFamily="34" charset="0"/>
              </a:rPr>
              <a:t>Build Season – 2 shifts/day</a:t>
            </a:r>
          </a:p>
          <a:p>
            <a:pPr lvl="6">
              <a:lnSpc>
                <a:spcPct val="80000"/>
              </a:lnSpc>
              <a:spcBef>
                <a:spcPts val="450"/>
              </a:spcBef>
              <a:buSzPct val="100000"/>
              <a:buFont typeface="Wingdings" panose="05000000000000000000" pitchFamily="2" charset="2"/>
              <a:buChar char="§"/>
              <a:defRPr/>
            </a:pPr>
            <a:r>
              <a:rPr lang="en-US" altLang="en-US" sz="1700" dirty="0" smtClean="0">
                <a:latin typeface="Calibri" panose="020F0502020204030204" pitchFamily="34" charset="0"/>
              </a:rPr>
              <a:t>Mon-Thurs from 5 to 8:00pm</a:t>
            </a:r>
          </a:p>
          <a:p>
            <a:pPr lvl="6">
              <a:lnSpc>
                <a:spcPct val="80000"/>
              </a:lnSpc>
              <a:spcBef>
                <a:spcPts val="450"/>
              </a:spcBef>
              <a:buSzPct val="100000"/>
              <a:buFont typeface="Wingdings" panose="05000000000000000000" pitchFamily="2" charset="2"/>
              <a:buChar char="§"/>
              <a:defRPr/>
            </a:pPr>
            <a:r>
              <a:rPr lang="en-US" altLang="en-US" sz="1700" dirty="0" smtClean="0">
                <a:latin typeface="Calibri" panose="020F0502020204030204" pitchFamily="34" charset="0"/>
              </a:rPr>
              <a:t>Saturday from 9am to 4pm  </a:t>
            </a:r>
          </a:p>
          <a:p>
            <a:pPr lvl="6">
              <a:lnSpc>
                <a:spcPct val="80000"/>
              </a:lnSpc>
              <a:spcBef>
                <a:spcPts val="450"/>
              </a:spcBef>
              <a:buSzPct val="100000"/>
              <a:buFont typeface="Wingdings" panose="05000000000000000000" pitchFamily="2" charset="2"/>
              <a:buChar char="§"/>
              <a:defRPr/>
            </a:pPr>
            <a:r>
              <a:rPr lang="en-US" altLang="en-US" sz="1700" dirty="0" smtClean="0">
                <a:latin typeface="Calibri" panose="020F0502020204030204" pitchFamily="34" charset="0"/>
              </a:rPr>
              <a:t>Sunday from 11am to 4pm</a:t>
            </a:r>
            <a:endParaRPr lang="en-US" altLang="en-US" sz="1700" dirty="0">
              <a:latin typeface="Calibri" panose="020F05020202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0072" y="1504950"/>
            <a:ext cx="4603924" cy="258903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4776" y="4151869"/>
            <a:ext cx="4562196" cy="2683645"/>
          </a:xfrm>
          <a:prstGeom prst="rect">
            <a:avLst/>
          </a:prstGeom>
        </p:spPr>
      </p:pic>
    </p:spTree>
    <p:extLst>
      <p:ext uri="{BB962C8B-B14F-4D97-AF65-F5344CB8AC3E}">
        <p14:creationId xmlns:p14="http://schemas.microsoft.com/office/powerpoint/2010/main" val="339401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wipe(down)">
                                      <p:cBhvr>
                                        <p:cTn id="10" dur="500"/>
                                        <p:tgtEl>
                                          <p:spTgt spid="3">
                                            <p:txEl>
                                              <p:pRg st="3" end="3"/>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ipe(down)">
                                      <p:cBhvr>
                                        <p:cTn id="13" dur="500"/>
                                        <p:tgtEl>
                                          <p:spTgt spid="3">
                                            <p:txEl>
                                              <p:pRg st="4" end="4"/>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wipe(down)">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wipe(down)">
                                      <p:cBhvr>
                                        <p:cTn id="21" dur="500"/>
                                        <p:tgtEl>
                                          <p:spTgt spid="3">
                                            <p:txEl>
                                              <p:pRg st="6" end="6"/>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wipe(down)">
                                      <p:cBhvr>
                                        <p:cTn id="24" dur="500"/>
                                        <p:tgtEl>
                                          <p:spTgt spid="3">
                                            <p:txEl>
                                              <p:pRg st="7" end="7"/>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down)">
                                      <p:cBhvr>
                                        <p:cTn id="27" dur="500"/>
                                        <p:tgtEl>
                                          <p:spTgt spid="3">
                                            <p:txEl>
                                              <p:pRg st="8" end="8"/>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wipe(down)">
                                      <p:cBhvr>
                                        <p:cTn id="30" dur="500"/>
                                        <p:tgtEl>
                                          <p:spTgt spid="3">
                                            <p:txEl>
                                              <p:pRg st="9" end="9"/>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wipe(down)">
                                      <p:cBhvr>
                                        <p:cTn id="33" dur="500"/>
                                        <p:tgtEl>
                                          <p:spTgt spid="3">
                                            <p:txEl>
                                              <p:pRg st="10" end="10"/>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animEffect transition="in" filter="wipe(down)">
                                      <p:cBhvr>
                                        <p:cTn id="36" dur="500"/>
                                        <p:tgtEl>
                                          <p:spTgt spid="3">
                                            <p:txEl>
                                              <p:pRg st="11" end="11"/>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animEffect transition="in" filter="wipe(down)">
                                      <p:cBhvr>
                                        <p:cTn id="39" dur="500"/>
                                        <p:tgtEl>
                                          <p:spTgt spid="3">
                                            <p:txEl>
                                              <p:pRg st="12" end="12"/>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3">
                                            <p:txEl>
                                              <p:pRg st="13" end="13"/>
                                            </p:txEl>
                                          </p:spTgt>
                                        </p:tgtEl>
                                        <p:attrNameLst>
                                          <p:attrName>style.visibility</p:attrName>
                                        </p:attrNameLst>
                                      </p:cBhvr>
                                      <p:to>
                                        <p:strVal val="visible"/>
                                      </p:to>
                                    </p:set>
                                    <p:animEffect transition="in" filter="wipe(down)">
                                      <p:cBhvr>
                                        <p:cTn id="42" dur="500"/>
                                        <p:tgtEl>
                                          <p:spTgt spid="3">
                                            <p:txEl>
                                              <p:pRg st="13" end="13"/>
                                            </p:txEl>
                                          </p:spTgt>
                                        </p:tgtEl>
                                      </p:cBhvr>
                                    </p:animEffect>
                                  </p:childTnLst>
                                </p:cTn>
                              </p:par>
                              <p:par>
                                <p:cTn id="43" presetID="22" presetClass="entr" presetSubtype="4" fill="hold" nodeType="with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animEffect transition="in" filter="wipe(down)">
                                      <p:cBhvr>
                                        <p:cTn id="45"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i="1" dirty="0" smtClean="0"/>
              <a:t>What is first robotics?</a:t>
            </a:r>
            <a:endParaRPr lang="en-US" i="1"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086383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Competition travel &amp; cost logistics</a:t>
            </a:r>
            <a:endParaRPr lang="en-US" dirty="0"/>
          </a:p>
        </p:txBody>
      </p:sp>
      <p:sp>
        <p:nvSpPr>
          <p:cNvPr id="3" name="Content Placeholder 2"/>
          <p:cNvSpPr>
            <a:spLocks noGrp="1"/>
          </p:cNvSpPr>
          <p:nvPr>
            <p:ph idx="1"/>
          </p:nvPr>
        </p:nvSpPr>
        <p:spPr>
          <a:xfrm>
            <a:off x="568381" y="1466750"/>
            <a:ext cx="9784080" cy="5312904"/>
          </a:xfrm>
        </p:spPr>
        <p:txBody>
          <a:bodyPr>
            <a:normAutofit/>
          </a:bodyPr>
          <a:lstStyle/>
          <a:p>
            <a:pPr marL="441008" indent="-285750">
              <a:spcBef>
                <a:spcPts val="350"/>
              </a:spcBef>
              <a:buSzPct val="100000"/>
              <a:defRPr/>
            </a:pPr>
            <a:r>
              <a:rPr lang="en-US" altLang="en-US" b="1" dirty="0">
                <a:latin typeface="Calibri" panose="020F0502020204030204" pitchFamily="34" charset="0"/>
              </a:rPr>
              <a:t> </a:t>
            </a:r>
            <a:r>
              <a:rPr lang="en-US" altLang="en-US" b="1" dirty="0" smtClean="0">
                <a:latin typeface="Calibri" panose="020F0502020204030204" pitchFamily="34" charset="0"/>
              </a:rPr>
              <a:t>In-state Events</a:t>
            </a:r>
            <a:endParaRPr lang="en-US" altLang="en-US" b="1" dirty="0">
              <a:latin typeface="Calibri" panose="020F0502020204030204" pitchFamily="34" charset="0"/>
            </a:endParaRPr>
          </a:p>
          <a:p>
            <a:pPr marL="841058" lvl="1" indent="-285750">
              <a:spcBef>
                <a:spcPts val="350"/>
              </a:spcBef>
              <a:buSzPct val="100000"/>
              <a:buFont typeface="Wingdings" panose="05000000000000000000" pitchFamily="2" charset="2"/>
              <a:buChar char="§"/>
              <a:defRPr/>
            </a:pPr>
            <a:r>
              <a:rPr lang="en-US" altLang="en-US" dirty="0" smtClean="0">
                <a:latin typeface="Calibri" panose="020F0502020204030204" pitchFamily="34" charset="0"/>
              </a:rPr>
              <a:t>Carpool each day</a:t>
            </a:r>
          </a:p>
          <a:p>
            <a:pPr marL="841058" lvl="1" indent="-285750">
              <a:spcBef>
                <a:spcPts val="350"/>
              </a:spcBef>
              <a:buSzPct val="100000"/>
              <a:buFont typeface="Wingdings" panose="05000000000000000000" pitchFamily="2" charset="2"/>
              <a:buChar char="§"/>
              <a:defRPr/>
            </a:pPr>
            <a:r>
              <a:rPr lang="en-US" altLang="en-US" dirty="0" smtClean="0">
                <a:latin typeface="Calibri" panose="020F0502020204030204" pitchFamily="34" charset="0"/>
              </a:rPr>
              <a:t>Team covers costs except for food</a:t>
            </a:r>
            <a:endParaRPr lang="en-US" altLang="en-US" dirty="0">
              <a:latin typeface="Calibri" panose="020F0502020204030204" pitchFamily="34" charset="0"/>
            </a:endParaRPr>
          </a:p>
          <a:p>
            <a:pPr marL="441008" indent="-285750">
              <a:spcBef>
                <a:spcPts val="350"/>
              </a:spcBef>
              <a:buSzPct val="100000"/>
              <a:defRPr/>
            </a:pPr>
            <a:endParaRPr lang="en-US" altLang="en-US" b="1" dirty="0" smtClean="0">
              <a:latin typeface="Calibri" panose="020F0502020204030204" pitchFamily="34" charset="0"/>
            </a:endParaRPr>
          </a:p>
          <a:p>
            <a:pPr marL="441008" indent="-285750">
              <a:spcBef>
                <a:spcPts val="350"/>
              </a:spcBef>
              <a:buSzPct val="100000"/>
              <a:defRPr/>
            </a:pPr>
            <a:r>
              <a:rPr lang="en-US" altLang="en-US" b="1" dirty="0" smtClean="0">
                <a:latin typeface="Calibri" panose="020F0502020204030204" pitchFamily="34" charset="0"/>
              </a:rPr>
              <a:t>New England Out of State Events</a:t>
            </a:r>
            <a:endParaRPr lang="en-US" altLang="en-US" b="1" dirty="0">
              <a:latin typeface="Calibri" panose="020F0502020204030204" pitchFamily="34" charset="0"/>
            </a:endParaRPr>
          </a:p>
          <a:p>
            <a:pPr marL="841058" lvl="1" indent="-285750">
              <a:spcBef>
                <a:spcPts val="350"/>
              </a:spcBef>
              <a:buSzPct val="100000"/>
              <a:buFont typeface="Wingdings" panose="05000000000000000000" pitchFamily="2" charset="2"/>
              <a:buChar char="§"/>
              <a:defRPr/>
            </a:pPr>
            <a:r>
              <a:rPr lang="en-US" altLang="en-US" dirty="0" smtClean="0">
                <a:latin typeface="Calibri" panose="020F0502020204030204" pitchFamily="34" charset="0"/>
              </a:rPr>
              <a:t>Carpool to and from</a:t>
            </a:r>
          </a:p>
          <a:p>
            <a:pPr marL="841058" lvl="1" indent="-285750">
              <a:spcBef>
                <a:spcPts val="350"/>
              </a:spcBef>
              <a:buSzPct val="100000"/>
              <a:buFont typeface="Wingdings" panose="05000000000000000000" pitchFamily="2" charset="2"/>
              <a:buChar char="§"/>
              <a:defRPr/>
            </a:pPr>
            <a:r>
              <a:rPr lang="en-US" altLang="en-US" dirty="0" smtClean="0">
                <a:latin typeface="Calibri" panose="020F0502020204030204" pitchFamily="34" charset="0"/>
              </a:rPr>
              <a:t>Hotel overnights required</a:t>
            </a:r>
          </a:p>
          <a:p>
            <a:pPr marL="841058" lvl="1" indent="-285750">
              <a:spcBef>
                <a:spcPts val="350"/>
              </a:spcBef>
              <a:buSzPct val="100000"/>
              <a:buFont typeface="Wingdings" panose="05000000000000000000" pitchFamily="2" charset="2"/>
              <a:buChar char="§"/>
              <a:defRPr/>
            </a:pPr>
            <a:r>
              <a:rPr lang="en-US" altLang="en-US" dirty="0" smtClean="0">
                <a:latin typeface="Calibri" panose="020F0502020204030204" pitchFamily="34" charset="0"/>
              </a:rPr>
              <a:t>Approx. $100/student</a:t>
            </a:r>
          </a:p>
          <a:p>
            <a:pPr marL="155258" indent="0">
              <a:spcBef>
                <a:spcPts val="350"/>
              </a:spcBef>
              <a:buSzPct val="100000"/>
              <a:buNone/>
              <a:defRPr/>
            </a:pPr>
            <a:endParaRPr lang="en-US" altLang="en-US" b="1" dirty="0" smtClean="0">
              <a:latin typeface="Calibri" panose="020F0502020204030204" pitchFamily="34" charset="0"/>
            </a:endParaRPr>
          </a:p>
          <a:p>
            <a:pPr marL="441008" indent="-285750">
              <a:spcBef>
                <a:spcPts val="350"/>
              </a:spcBef>
              <a:buSzPct val="100000"/>
              <a:defRPr/>
            </a:pPr>
            <a:r>
              <a:rPr lang="en-US" altLang="en-US" b="1" dirty="0" smtClean="0">
                <a:latin typeface="Calibri" panose="020F0502020204030204" pitchFamily="34" charset="0"/>
              </a:rPr>
              <a:t>Championship Event (Detroit)</a:t>
            </a:r>
          </a:p>
          <a:p>
            <a:pPr marL="898208" lvl="2" indent="-285750">
              <a:spcBef>
                <a:spcPts val="350"/>
              </a:spcBef>
              <a:buSzPct val="100000"/>
              <a:buFont typeface="Wingdings" panose="05000000000000000000" pitchFamily="2" charset="2"/>
              <a:buChar char="§"/>
              <a:defRPr/>
            </a:pPr>
            <a:r>
              <a:rPr lang="en-US" altLang="en-US" sz="2000" dirty="0" smtClean="0">
                <a:latin typeface="Calibri" panose="020F0502020204030204" pitchFamily="34" charset="0"/>
              </a:rPr>
              <a:t>Air travel</a:t>
            </a:r>
          </a:p>
          <a:p>
            <a:pPr marL="898208" lvl="2" indent="-285750">
              <a:spcBef>
                <a:spcPts val="350"/>
              </a:spcBef>
              <a:buSzPct val="100000"/>
              <a:buFont typeface="Wingdings" panose="05000000000000000000" pitchFamily="2" charset="2"/>
              <a:buChar char="§"/>
              <a:defRPr/>
            </a:pPr>
            <a:r>
              <a:rPr lang="en-US" altLang="en-US" sz="2000" dirty="0" smtClean="0">
                <a:latin typeface="Calibri" panose="020F0502020204030204" pitchFamily="34" charset="0"/>
              </a:rPr>
              <a:t>Hotel for four (4) nights</a:t>
            </a:r>
          </a:p>
          <a:p>
            <a:pPr marL="898208" lvl="2" indent="-285750">
              <a:spcBef>
                <a:spcPts val="350"/>
              </a:spcBef>
              <a:buSzPct val="100000"/>
              <a:buFont typeface="Wingdings" panose="05000000000000000000" pitchFamily="2" charset="2"/>
              <a:buChar char="§"/>
              <a:defRPr/>
            </a:pPr>
            <a:r>
              <a:rPr lang="en-US" altLang="en-US" sz="2000" dirty="0" smtClean="0">
                <a:latin typeface="Calibri" panose="020F0502020204030204" pitchFamily="34" charset="0"/>
              </a:rPr>
              <a:t>Food</a:t>
            </a:r>
          </a:p>
          <a:p>
            <a:pPr marL="898208" lvl="2" indent="-285750">
              <a:spcBef>
                <a:spcPts val="350"/>
              </a:spcBef>
              <a:buSzPct val="100000"/>
              <a:buFont typeface="Wingdings" panose="05000000000000000000" pitchFamily="2" charset="2"/>
              <a:buChar char="§"/>
              <a:defRPr/>
            </a:pPr>
            <a:r>
              <a:rPr lang="en-US" altLang="en-US" sz="2000" dirty="0" smtClean="0">
                <a:latin typeface="Calibri" panose="020F0502020204030204" pitchFamily="34" charset="0"/>
              </a:rPr>
              <a:t>Approx. $750/student</a:t>
            </a:r>
          </a:p>
        </p:txBody>
      </p:sp>
      <p:pic>
        <p:nvPicPr>
          <p:cNvPr id="1026" name="Picture 2" descr="Image result for first robotics world championship image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1130" y="1780249"/>
            <a:ext cx="6668849" cy="4999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95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500"/>
                                        <p:tgtEl>
                                          <p:spTgt spid="3">
                                            <p:txEl>
                                              <p:pRg st="9" end="9"/>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10" end="10"/>
                                            </p:txEl>
                                          </p:spTgt>
                                        </p:tgtEl>
                                        <p:attrNameLst>
                                          <p:attrName>style.visibility</p:attrName>
                                        </p:attrNameLst>
                                      </p:cBhvr>
                                      <p:to>
                                        <p:strVal val="visible"/>
                                      </p:to>
                                    </p:set>
                                    <p:animEffect transition="in" filter="fade">
                                      <p:cBhvr>
                                        <p:cTn id="24" dur="500"/>
                                        <p:tgtEl>
                                          <p:spTgt spid="3">
                                            <p:txEl>
                                              <p:pRg st="10" end="1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animEffect transition="in" filter="fade">
                                      <p:cBhvr>
                                        <p:cTn id="27" dur="500"/>
                                        <p:tgtEl>
                                          <p:spTgt spid="3">
                                            <p:txEl>
                                              <p:pRg st="11" end="1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12" end="12"/>
                                            </p:txEl>
                                          </p:spTgt>
                                        </p:tgtEl>
                                        <p:attrNameLst>
                                          <p:attrName>style.visibility</p:attrName>
                                        </p:attrNameLst>
                                      </p:cBhvr>
                                      <p:to>
                                        <p:strVal val="visible"/>
                                      </p:to>
                                    </p:set>
                                    <p:animEffect transition="in" filter="fade">
                                      <p:cBhvr>
                                        <p:cTn id="30" dur="500"/>
                                        <p:tgtEl>
                                          <p:spTgt spid="3">
                                            <p:txEl>
                                              <p:pRg st="12" end="1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animEffect transition="in" filter="fade">
                                      <p:cBhvr>
                                        <p:cTn id="33"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Costs and fundraising</a:t>
            </a:r>
            <a:endParaRPr lang="en-US" dirty="0"/>
          </a:p>
        </p:txBody>
      </p:sp>
      <p:sp>
        <p:nvSpPr>
          <p:cNvPr id="3" name="Content Placeholder 2"/>
          <p:cNvSpPr>
            <a:spLocks noGrp="1"/>
          </p:cNvSpPr>
          <p:nvPr>
            <p:ph idx="1"/>
          </p:nvPr>
        </p:nvSpPr>
        <p:spPr>
          <a:xfrm>
            <a:off x="593319" y="1599197"/>
            <a:ext cx="9784080" cy="5277853"/>
          </a:xfrm>
        </p:spPr>
        <p:txBody>
          <a:bodyPr>
            <a:normAutofit fontScale="92500" lnSpcReduction="10000"/>
          </a:bodyPr>
          <a:lstStyle/>
          <a:p>
            <a:pPr marL="155258" indent="0">
              <a:spcBef>
                <a:spcPts val="350"/>
              </a:spcBef>
              <a:buSzPct val="100000"/>
              <a:buNone/>
              <a:defRPr/>
            </a:pPr>
            <a:r>
              <a:rPr lang="en-US" altLang="en-US" sz="2800" b="1" dirty="0" smtClean="0">
                <a:latin typeface="Calibri" panose="020F0502020204030204" pitchFamily="34" charset="0"/>
              </a:rPr>
              <a:t>Annual Budget of Approximately $40K Not Including Travel</a:t>
            </a:r>
            <a:endParaRPr lang="en-US" altLang="en-US" sz="2800" b="1" dirty="0">
              <a:latin typeface="Calibri" panose="020F0502020204030204" pitchFamily="34" charset="0"/>
            </a:endParaRPr>
          </a:p>
          <a:p>
            <a:pPr marL="441008" indent="-285750">
              <a:spcBef>
                <a:spcPts val="350"/>
              </a:spcBef>
              <a:buSzPct val="100000"/>
              <a:defRPr/>
            </a:pPr>
            <a:endParaRPr lang="en-US" altLang="en-US" sz="100" b="1" dirty="0" smtClean="0">
              <a:latin typeface="Calibri" panose="020F0502020204030204" pitchFamily="34" charset="0"/>
            </a:endParaRPr>
          </a:p>
          <a:p>
            <a:pPr marL="955358" lvl="2" indent="-342900">
              <a:spcBef>
                <a:spcPts val="350"/>
              </a:spcBef>
              <a:buSzPct val="100000"/>
              <a:defRPr/>
            </a:pPr>
            <a:endParaRPr lang="en-US" altLang="en-US" sz="200" b="1" dirty="0" smtClean="0">
              <a:latin typeface="Calibri" panose="020F0502020204030204" pitchFamily="34" charset="0"/>
            </a:endParaRPr>
          </a:p>
          <a:p>
            <a:pPr marL="955358" lvl="2" indent="-342900">
              <a:spcBef>
                <a:spcPts val="350"/>
              </a:spcBef>
              <a:buSzPct val="100000"/>
              <a:defRPr/>
            </a:pPr>
            <a:endParaRPr lang="en-US" altLang="en-US" sz="200" b="1" dirty="0">
              <a:latin typeface="Calibri" panose="020F0502020204030204" pitchFamily="34" charset="0"/>
            </a:endParaRPr>
          </a:p>
          <a:p>
            <a:pPr marL="955358" lvl="2" indent="-342900">
              <a:spcBef>
                <a:spcPts val="350"/>
              </a:spcBef>
              <a:buSzPct val="100000"/>
              <a:defRPr/>
            </a:pPr>
            <a:endParaRPr lang="en-US" altLang="en-US" sz="200" b="1" dirty="0" smtClean="0">
              <a:latin typeface="Calibri" panose="020F0502020204030204" pitchFamily="34" charset="0"/>
            </a:endParaRPr>
          </a:p>
          <a:p>
            <a:pPr marL="955358" lvl="2" indent="-342900">
              <a:spcBef>
                <a:spcPts val="350"/>
              </a:spcBef>
              <a:buSzPct val="100000"/>
              <a:defRPr/>
            </a:pPr>
            <a:r>
              <a:rPr lang="en-US" altLang="en-US" sz="2300" b="1" dirty="0" smtClean="0">
                <a:latin typeface="Calibri" panose="020F0502020204030204" pitchFamily="34" charset="0"/>
              </a:rPr>
              <a:t>Bulk costs (75% of budget) covered by sponsors</a:t>
            </a:r>
          </a:p>
          <a:p>
            <a:pPr marL="1355408" lvl="3" indent="-342900">
              <a:lnSpc>
                <a:spcPct val="60000"/>
              </a:lnSpc>
              <a:spcBef>
                <a:spcPts val="350"/>
              </a:spcBef>
              <a:buSzPct val="100000"/>
              <a:buFont typeface="Wingdings" panose="05000000000000000000" pitchFamily="2" charset="2"/>
              <a:buChar char="§"/>
              <a:defRPr/>
            </a:pPr>
            <a:r>
              <a:rPr lang="en-US" altLang="en-US" sz="2100" dirty="0" smtClean="0">
                <a:latin typeface="Calibri" panose="020F0502020204030204" pitchFamily="34" charset="0"/>
              </a:rPr>
              <a:t>Bishop’s Orchard (Founding Sponsor)</a:t>
            </a:r>
          </a:p>
          <a:p>
            <a:pPr marL="1355408" lvl="3" indent="-342900">
              <a:lnSpc>
                <a:spcPct val="60000"/>
              </a:lnSpc>
              <a:spcBef>
                <a:spcPts val="350"/>
              </a:spcBef>
              <a:buSzPct val="100000"/>
              <a:buFont typeface="Wingdings" panose="05000000000000000000" pitchFamily="2" charset="2"/>
              <a:buChar char="§"/>
              <a:defRPr/>
            </a:pPr>
            <a:r>
              <a:rPr lang="en-US" altLang="en-US" sz="2100" dirty="0" smtClean="0">
                <a:latin typeface="Calibri" panose="020F0502020204030204" pitchFamily="34" charset="0"/>
              </a:rPr>
              <a:t>United Technologies</a:t>
            </a:r>
          </a:p>
          <a:p>
            <a:pPr marL="1355408" lvl="3" indent="-342900">
              <a:lnSpc>
                <a:spcPct val="60000"/>
              </a:lnSpc>
              <a:spcBef>
                <a:spcPts val="350"/>
              </a:spcBef>
              <a:buSzPct val="100000"/>
              <a:buFont typeface="Wingdings" panose="05000000000000000000" pitchFamily="2" charset="2"/>
              <a:buChar char="§"/>
              <a:defRPr/>
            </a:pPr>
            <a:r>
              <a:rPr lang="en-US" altLang="en-US" sz="2100" dirty="0" smtClean="0">
                <a:latin typeface="Calibri" panose="020F0502020204030204" pitchFamily="34" charset="0"/>
              </a:rPr>
              <a:t>Rockwell Automation</a:t>
            </a:r>
          </a:p>
          <a:p>
            <a:pPr marL="1355408" lvl="3" indent="-342900">
              <a:lnSpc>
                <a:spcPct val="60000"/>
              </a:lnSpc>
              <a:spcBef>
                <a:spcPts val="350"/>
              </a:spcBef>
              <a:buSzPct val="100000"/>
              <a:buFont typeface="Wingdings" panose="05000000000000000000" pitchFamily="2" charset="2"/>
              <a:buChar char="§"/>
              <a:defRPr/>
            </a:pPr>
            <a:r>
              <a:rPr lang="en-US" altLang="en-US" sz="2100" dirty="0" smtClean="0">
                <a:latin typeface="Calibri" panose="020F0502020204030204" pitchFamily="34" charset="0"/>
              </a:rPr>
              <a:t>Lockheed-Martin/Sikorsky Aircraft</a:t>
            </a:r>
          </a:p>
          <a:p>
            <a:pPr marL="1355408" lvl="3" indent="-342900">
              <a:lnSpc>
                <a:spcPct val="60000"/>
              </a:lnSpc>
              <a:spcBef>
                <a:spcPts val="350"/>
              </a:spcBef>
              <a:buSzPct val="100000"/>
              <a:buFont typeface="Wingdings" panose="05000000000000000000" pitchFamily="2" charset="2"/>
              <a:buChar char="§"/>
              <a:defRPr/>
            </a:pPr>
            <a:r>
              <a:rPr lang="en-US" altLang="en-US" sz="2100" dirty="0" smtClean="0">
                <a:latin typeface="Calibri" panose="020F0502020204030204" pitchFamily="34" charset="0"/>
              </a:rPr>
              <a:t>Intuitive Surgical</a:t>
            </a:r>
          </a:p>
          <a:p>
            <a:pPr marL="1355408" lvl="3" indent="-342900">
              <a:lnSpc>
                <a:spcPct val="60000"/>
              </a:lnSpc>
              <a:spcBef>
                <a:spcPts val="350"/>
              </a:spcBef>
              <a:buSzPct val="100000"/>
              <a:buFont typeface="Wingdings" panose="05000000000000000000" pitchFamily="2" charset="2"/>
              <a:buChar char="§"/>
              <a:defRPr/>
            </a:pPr>
            <a:r>
              <a:rPr lang="en-US" altLang="en-US" sz="2100" dirty="0" smtClean="0">
                <a:latin typeface="Calibri" panose="020F0502020204030204" pitchFamily="34" charset="0"/>
              </a:rPr>
              <a:t>Medtronic/Covidien</a:t>
            </a:r>
          </a:p>
          <a:p>
            <a:pPr marL="1355408" lvl="3" indent="-342900">
              <a:lnSpc>
                <a:spcPct val="60000"/>
              </a:lnSpc>
              <a:spcBef>
                <a:spcPts val="350"/>
              </a:spcBef>
              <a:buSzPct val="100000"/>
              <a:buFont typeface="Wingdings" panose="05000000000000000000" pitchFamily="2" charset="2"/>
              <a:buChar char="§"/>
              <a:defRPr/>
            </a:pPr>
            <a:r>
              <a:rPr lang="en-US" altLang="en-US" sz="2100" dirty="0" smtClean="0">
                <a:latin typeface="Calibri" panose="020F0502020204030204" pitchFamily="34" charset="0"/>
              </a:rPr>
              <a:t>Moroso Performance Products</a:t>
            </a:r>
          </a:p>
          <a:p>
            <a:pPr marL="1355408" lvl="3" indent="-342900">
              <a:lnSpc>
                <a:spcPct val="60000"/>
              </a:lnSpc>
              <a:spcBef>
                <a:spcPts val="350"/>
              </a:spcBef>
              <a:buSzPct val="100000"/>
              <a:buFont typeface="Wingdings" panose="05000000000000000000" pitchFamily="2" charset="2"/>
              <a:buChar char="§"/>
              <a:defRPr/>
            </a:pPr>
            <a:r>
              <a:rPr lang="en-US" altLang="en-US" sz="2100" dirty="0" smtClean="0">
                <a:latin typeface="Calibri" panose="020F0502020204030204" pitchFamily="34" charset="0"/>
              </a:rPr>
              <a:t>Page’s Hardware</a:t>
            </a:r>
          </a:p>
          <a:p>
            <a:pPr marL="1355408" lvl="3" indent="-342900">
              <a:lnSpc>
                <a:spcPct val="60000"/>
              </a:lnSpc>
              <a:spcBef>
                <a:spcPts val="350"/>
              </a:spcBef>
              <a:buSzPct val="100000"/>
              <a:buFont typeface="Wingdings" panose="05000000000000000000" pitchFamily="2" charset="2"/>
              <a:buChar char="§"/>
              <a:defRPr/>
            </a:pPr>
            <a:r>
              <a:rPr lang="en-US" altLang="en-US" sz="2100" dirty="0" smtClean="0">
                <a:latin typeface="Calibri" panose="020F0502020204030204" pitchFamily="34" charset="0"/>
              </a:rPr>
              <a:t>Country Paint &amp; Hardware</a:t>
            </a:r>
          </a:p>
          <a:p>
            <a:pPr marL="441008" indent="-285750">
              <a:spcBef>
                <a:spcPts val="350"/>
              </a:spcBef>
              <a:buSzPct val="100000"/>
              <a:defRPr/>
            </a:pPr>
            <a:endParaRPr lang="en-US" altLang="en-US" sz="100" b="1" dirty="0" smtClean="0">
              <a:latin typeface="Calibri" panose="020F0502020204030204" pitchFamily="34" charset="0"/>
            </a:endParaRPr>
          </a:p>
          <a:p>
            <a:pPr marL="612458" lvl="2" indent="0">
              <a:spcBef>
                <a:spcPts val="350"/>
              </a:spcBef>
              <a:buSzPct val="100000"/>
              <a:buNone/>
              <a:defRPr/>
            </a:pPr>
            <a:endParaRPr lang="en-US" altLang="en-US" sz="2200" b="1" dirty="0" smtClean="0">
              <a:latin typeface="Calibri" panose="020F0502020204030204" pitchFamily="34" charset="0"/>
            </a:endParaRPr>
          </a:p>
          <a:p>
            <a:pPr marL="898208" lvl="2" indent="-285750">
              <a:spcBef>
                <a:spcPts val="350"/>
              </a:spcBef>
              <a:buSzPct val="100000"/>
              <a:defRPr/>
            </a:pPr>
            <a:r>
              <a:rPr lang="en-US" altLang="en-US" sz="2200" b="1" dirty="0" smtClean="0">
                <a:latin typeface="Calibri" panose="020F0502020204030204" pitchFamily="34" charset="0"/>
              </a:rPr>
              <a:t> </a:t>
            </a:r>
            <a:r>
              <a:rPr lang="en-US" altLang="en-US" sz="2300" b="1" dirty="0" smtClean="0">
                <a:latin typeface="Calibri" panose="020F0502020204030204" pitchFamily="34" charset="0"/>
              </a:rPr>
              <a:t>Team fundraising covers remaining 25%</a:t>
            </a:r>
          </a:p>
          <a:p>
            <a:pPr marL="1412558" lvl="4" indent="-342900">
              <a:lnSpc>
                <a:spcPct val="60000"/>
              </a:lnSpc>
              <a:spcBef>
                <a:spcPts val="350"/>
              </a:spcBef>
              <a:buSzPct val="100000"/>
              <a:buFont typeface="Wingdings" panose="05000000000000000000" pitchFamily="2" charset="2"/>
              <a:buChar char="§"/>
              <a:defRPr/>
            </a:pPr>
            <a:r>
              <a:rPr lang="en-US" altLang="en-US" sz="2100" dirty="0" smtClean="0">
                <a:latin typeface="Calibri" panose="020F0502020204030204" pitchFamily="34" charset="0"/>
              </a:rPr>
              <a:t>Cruise Nights  - 5 during the summer</a:t>
            </a:r>
          </a:p>
          <a:p>
            <a:pPr marL="1412558" lvl="4" indent="-342900">
              <a:lnSpc>
                <a:spcPct val="60000"/>
              </a:lnSpc>
              <a:spcBef>
                <a:spcPts val="350"/>
              </a:spcBef>
              <a:buSzPct val="100000"/>
              <a:buFont typeface="Wingdings" panose="05000000000000000000" pitchFamily="2" charset="2"/>
              <a:buChar char="§"/>
              <a:defRPr/>
            </a:pPr>
            <a:r>
              <a:rPr lang="en-US" altLang="en-US" sz="2100" dirty="0" smtClean="0">
                <a:latin typeface="Calibri" panose="020F0502020204030204" pitchFamily="34" charset="0"/>
              </a:rPr>
              <a:t>“</a:t>
            </a:r>
            <a:r>
              <a:rPr lang="en-US" altLang="en-US" sz="2100" dirty="0" err="1" smtClean="0">
                <a:latin typeface="Calibri" panose="020F0502020204030204" pitchFamily="34" charset="0"/>
              </a:rPr>
              <a:t>Spooktacular</a:t>
            </a:r>
            <a:r>
              <a:rPr lang="en-US" altLang="en-US" sz="2100" dirty="0" smtClean="0">
                <a:latin typeface="Calibri" panose="020F0502020204030204" pitchFamily="34" charset="0"/>
              </a:rPr>
              <a:t> Cruise In”  (Oct. 15</a:t>
            </a:r>
            <a:r>
              <a:rPr lang="en-US" altLang="en-US" sz="2100" baseline="30000" dirty="0" smtClean="0">
                <a:latin typeface="Calibri" panose="020F0502020204030204" pitchFamily="34" charset="0"/>
              </a:rPr>
              <a:t>th</a:t>
            </a:r>
            <a:r>
              <a:rPr lang="en-US" altLang="en-US" sz="2100" dirty="0" smtClean="0">
                <a:latin typeface="Calibri" panose="020F0502020204030204" pitchFamily="34" charset="0"/>
              </a:rPr>
              <a:t>)</a:t>
            </a:r>
          </a:p>
          <a:p>
            <a:pPr marL="1412558" lvl="4" indent="-342900">
              <a:lnSpc>
                <a:spcPct val="60000"/>
              </a:lnSpc>
              <a:spcBef>
                <a:spcPts val="350"/>
              </a:spcBef>
              <a:buSzPct val="100000"/>
              <a:buFont typeface="Wingdings" panose="05000000000000000000" pitchFamily="2" charset="2"/>
              <a:buChar char="§"/>
              <a:defRPr/>
            </a:pPr>
            <a:r>
              <a:rPr lang="en-US" altLang="en-US" sz="2100" dirty="0" smtClean="0">
                <a:latin typeface="Calibri" panose="020F0502020204030204" pitchFamily="34" charset="0"/>
              </a:rPr>
              <a:t>Car Washes</a:t>
            </a:r>
          </a:p>
          <a:p>
            <a:pPr marL="1412558" lvl="4" indent="-342900">
              <a:lnSpc>
                <a:spcPct val="60000"/>
              </a:lnSpc>
              <a:spcBef>
                <a:spcPts val="350"/>
              </a:spcBef>
              <a:buSzPct val="100000"/>
              <a:buFont typeface="Wingdings" panose="05000000000000000000" pitchFamily="2" charset="2"/>
              <a:buChar char="§"/>
              <a:defRPr/>
            </a:pPr>
            <a:r>
              <a:rPr lang="en-US" altLang="en-US" sz="2100" dirty="0" smtClean="0">
                <a:latin typeface="Calibri" panose="020F0502020204030204" pitchFamily="34" charset="0"/>
              </a:rPr>
              <a:t>Member fees</a:t>
            </a:r>
          </a:p>
        </p:txBody>
      </p:sp>
    </p:spTree>
    <p:extLst>
      <p:ext uri="{BB962C8B-B14F-4D97-AF65-F5344CB8AC3E}">
        <p14:creationId xmlns:p14="http://schemas.microsoft.com/office/powerpoint/2010/main" val="6148562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Costs and fundraising</a:t>
            </a:r>
            <a:endParaRPr lang="en-US" dirty="0"/>
          </a:p>
        </p:txBody>
      </p:sp>
      <p:sp>
        <p:nvSpPr>
          <p:cNvPr id="3" name="Content Placeholder 2"/>
          <p:cNvSpPr>
            <a:spLocks noGrp="1"/>
          </p:cNvSpPr>
          <p:nvPr>
            <p:ph idx="1"/>
          </p:nvPr>
        </p:nvSpPr>
        <p:spPr>
          <a:xfrm>
            <a:off x="676618" y="1693065"/>
            <a:ext cx="10836681" cy="4617793"/>
          </a:xfrm>
        </p:spPr>
        <p:txBody>
          <a:bodyPr>
            <a:normAutofit/>
          </a:bodyPr>
          <a:lstStyle/>
          <a:p>
            <a:pPr marL="669608" lvl="1" indent="-285750">
              <a:spcBef>
                <a:spcPts val="350"/>
              </a:spcBef>
              <a:buSzPct val="100000"/>
              <a:defRPr/>
            </a:pPr>
            <a:endParaRPr lang="en-US" altLang="en-US" dirty="0" smtClean="0">
              <a:latin typeface="Calibri" panose="020F0502020204030204" pitchFamily="34" charset="0"/>
            </a:endParaRPr>
          </a:p>
          <a:p>
            <a:pPr marL="383858" lvl="1" indent="0">
              <a:spcBef>
                <a:spcPts val="350"/>
              </a:spcBef>
              <a:buSzPct val="100000"/>
              <a:buNone/>
              <a:defRPr/>
            </a:pPr>
            <a:endParaRPr lang="en-US" altLang="en-US" sz="2400" dirty="0">
              <a:latin typeface="Calibri" panose="020F0502020204030204" pitchFamily="34" charset="0"/>
            </a:endParaRPr>
          </a:p>
          <a:p>
            <a:pPr marL="441008" indent="-285750">
              <a:spcBef>
                <a:spcPts val="350"/>
              </a:spcBef>
              <a:buSzPct val="100000"/>
              <a:defRPr/>
            </a:pPr>
            <a:r>
              <a:rPr lang="en-US" altLang="en-US" b="1" dirty="0">
                <a:latin typeface="Calibri" panose="020F0502020204030204" pitchFamily="34" charset="0"/>
              </a:rPr>
              <a:t> </a:t>
            </a:r>
            <a:r>
              <a:rPr lang="en-US" altLang="en-US" sz="2500" b="1" dirty="0">
                <a:latin typeface="Calibri" panose="020F0502020204030204" pitchFamily="34" charset="0"/>
              </a:rPr>
              <a:t>Special Student Fundraisers </a:t>
            </a:r>
            <a:r>
              <a:rPr lang="en-US" altLang="en-US" sz="2500" dirty="0">
                <a:latin typeface="Calibri" panose="020F0502020204030204" pitchFamily="34" charset="0"/>
              </a:rPr>
              <a:t>(% contributes to student travel costs)</a:t>
            </a:r>
          </a:p>
          <a:p>
            <a:pPr marL="669608" lvl="1" indent="-285750">
              <a:spcBef>
                <a:spcPts val="350"/>
              </a:spcBef>
              <a:buSzPct val="100000"/>
              <a:defRPr/>
            </a:pPr>
            <a:endParaRPr lang="en-US" altLang="en-US" sz="200" dirty="0">
              <a:latin typeface="Calibri" panose="020F0502020204030204" pitchFamily="34" charset="0"/>
            </a:endParaRPr>
          </a:p>
          <a:p>
            <a:pPr marL="726758" lvl="1" indent="-342900">
              <a:spcBef>
                <a:spcPts val="350"/>
              </a:spcBef>
              <a:buSzPct val="100000"/>
              <a:buFont typeface="Wingdings" panose="05000000000000000000" pitchFamily="2" charset="2"/>
              <a:buChar char="§"/>
              <a:defRPr/>
            </a:pPr>
            <a:r>
              <a:rPr lang="en-US" altLang="en-US" sz="2200" dirty="0">
                <a:latin typeface="Calibri" panose="020F0502020204030204" pitchFamily="34" charset="0"/>
              </a:rPr>
              <a:t>Selected Car Washes (75%)</a:t>
            </a:r>
          </a:p>
          <a:p>
            <a:pPr marL="726758" lvl="1" indent="-342900">
              <a:spcBef>
                <a:spcPts val="350"/>
              </a:spcBef>
              <a:buSzPct val="100000"/>
              <a:buFont typeface="Wingdings" panose="05000000000000000000" pitchFamily="2" charset="2"/>
              <a:buChar char="§"/>
              <a:defRPr/>
            </a:pPr>
            <a:r>
              <a:rPr lang="en-US" altLang="en-US" sz="2200" dirty="0">
                <a:latin typeface="Calibri" panose="020F0502020204030204" pitchFamily="34" charset="0"/>
              </a:rPr>
              <a:t>Thanksgiving Pie Sales (100%)</a:t>
            </a:r>
          </a:p>
          <a:p>
            <a:pPr marL="726758" lvl="1" indent="-342900">
              <a:spcBef>
                <a:spcPts val="350"/>
              </a:spcBef>
              <a:buSzPct val="100000"/>
              <a:buFont typeface="Wingdings" panose="05000000000000000000" pitchFamily="2" charset="2"/>
              <a:buChar char="§"/>
              <a:defRPr/>
            </a:pPr>
            <a:r>
              <a:rPr lang="en-US" altLang="en-US" sz="2200" dirty="0">
                <a:latin typeface="Calibri" panose="020F0502020204030204" pitchFamily="34" charset="0"/>
              </a:rPr>
              <a:t>Student Pursued Cash Sponsorships – Local (50%)</a:t>
            </a:r>
          </a:p>
          <a:p>
            <a:pPr marL="155258" indent="0">
              <a:spcBef>
                <a:spcPts val="350"/>
              </a:spcBef>
              <a:buSzPct val="100000"/>
              <a:buNone/>
              <a:defRPr/>
            </a:pPr>
            <a:endParaRPr lang="en-US" altLang="en-US" sz="2600" dirty="0" smtClean="0">
              <a:latin typeface="Calibri" panose="020F0502020204030204" pitchFamily="34" charset="0"/>
            </a:endParaRPr>
          </a:p>
          <a:p>
            <a:pPr marL="498158" indent="-342900">
              <a:spcBef>
                <a:spcPts val="350"/>
              </a:spcBef>
              <a:buSzPct val="100000"/>
              <a:buFont typeface="Wingdings" panose="05000000000000000000" pitchFamily="2" charset="2"/>
              <a:buChar char="§"/>
              <a:defRPr/>
            </a:pPr>
            <a:endParaRPr lang="en-US" altLang="en-US" sz="2400" dirty="0" smtClean="0">
              <a:latin typeface="Calibri" panose="020F0502020204030204" pitchFamily="34" charset="0"/>
            </a:endParaRPr>
          </a:p>
        </p:txBody>
      </p:sp>
    </p:spTree>
    <p:extLst>
      <p:ext uri="{BB962C8B-B14F-4D97-AF65-F5344CB8AC3E}">
        <p14:creationId xmlns:p14="http://schemas.microsoft.com/office/powerpoint/2010/main" val="286973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Costs and fundraising</a:t>
            </a:r>
            <a:endParaRPr lang="en-US" dirty="0"/>
          </a:p>
        </p:txBody>
      </p:sp>
      <p:sp>
        <p:nvSpPr>
          <p:cNvPr id="3" name="Content Placeholder 2"/>
          <p:cNvSpPr>
            <a:spLocks noGrp="1"/>
          </p:cNvSpPr>
          <p:nvPr>
            <p:ph idx="1"/>
          </p:nvPr>
        </p:nvSpPr>
        <p:spPr>
          <a:xfrm>
            <a:off x="0" y="1490697"/>
            <a:ext cx="10836681" cy="4947577"/>
          </a:xfrm>
        </p:spPr>
        <p:txBody>
          <a:bodyPr>
            <a:normAutofit/>
          </a:bodyPr>
          <a:lstStyle/>
          <a:p>
            <a:pPr marL="669608" lvl="1" indent="-285750">
              <a:spcBef>
                <a:spcPts val="350"/>
              </a:spcBef>
              <a:buSzPct val="100000"/>
              <a:defRPr/>
            </a:pPr>
            <a:endParaRPr lang="en-US" altLang="en-US" dirty="0" smtClean="0">
              <a:latin typeface="Calibri" panose="020F0502020204030204" pitchFamily="34" charset="0"/>
            </a:endParaRPr>
          </a:p>
          <a:p>
            <a:pPr marL="441008" indent="-285750">
              <a:spcBef>
                <a:spcPts val="350"/>
              </a:spcBef>
              <a:buSzPct val="100000"/>
              <a:defRPr/>
            </a:pPr>
            <a:r>
              <a:rPr lang="en-US" altLang="en-US" sz="2500" dirty="0" smtClean="0">
                <a:latin typeface="Calibri" panose="020F0502020204030204" pitchFamily="34" charset="0"/>
              </a:rPr>
              <a:t> </a:t>
            </a:r>
            <a:r>
              <a:rPr lang="en-US" altLang="en-US" sz="2500" dirty="0" smtClean="0">
                <a:latin typeface="CSNPWDT NFI" pitchFamily="2" charset="0"/>
              </a:rPr>
              <a:t> </a:t>
            </a:r>
            <a:r>
              <a:rPr lang="en-US" altLang="en-US" sz="5400" b="1" dirty="0" smtClean="0">
                <a:solidFill>
                  <a:schemeClr val="accent1">
                    <a:lumMod val="60000"/>
                    <a:lumOff val="40000"/>
                  </a:schemeClr>
                </a:solidFill>
                <a:latin typeface="CSNPWDT NFI" pitchFamily="2" charset="0"/>
              </a:rPr>
              <a:t>“SPOOKTACULAR”</a:t>
            </a:r>
          </a:p>
          <a:p>
            <a:pPr marL="955358" lvl="2" indent="-342900">
              <a:spcBef>
                <a:spcPts val="350"/>
              </a:spcBef>
              <a:buSzPct val="100000"/>
              <a:buFont typeface="Wingdings" panose="05000000000000000000" pitchFamily="2" charset="2"/>
              <a:buChar char="§"/>
              <a:defRPr/>
            </a:pPr>
            <a:r>
              <a:rPr lang="en-US" altLang="en-US" sz="2800" b="1" dirty="0">
                <a:latin typeface="CSNPWDT NFI" pitchFamily="2" charset="0"/>
              </a:rPr>
              <a:t>October </a:t>
            </a:r>
            <a:r>
              <a:rPr lang="en-US" altLang="en-US" sz="2800" b="1" dirty="0" smtClean="0">
                <a:latin typeface="CSNPWDT NFI" pitchFamily="2" charset="0"/>
              </a:rPr>
              <a:t>20</a:t>
            </a:r>
            <a:r>
              <a:rPr lang="en-US" altLang="en-US" sz="2800" b="1" baseline="30000" dirty="0" smtClean="0">
                <a:latin typeface="CSNPWDT NFI" pitchFamily="2" charset="0"/>
              </a:rPr>
              <a:t>st</a:t>
            </a:r>
            <a:r>
              <a:rPr lang="en-US" altLang="en-US" sz="2800" b="1" dirty="0" smtClean="0">
                <a:latin typeface="CSNPWDT NFI" pitchFamily="2" charset="0"/>
              </a:rPr>
              <a:t> </a:t>
            </a:r>
            <a:r>
              <a:rPr lang="en-US" altLang="en-US" sz="2800" b="1" dirty="0">
                <a:latin typeface="CSNPWDT NFI" pitchFamily="2" charset="0"/>
              </a:rPr>
              <a:t>– (rain date Oct. </a:t>
            </a:r>
            <a:r>
              <a:rPr lang="en-US" altLang="en-US" sz="2800" b="1" dirty="0" smtClean="0">
                <a:latin typeface="CSNPWDT NFI" pitchFamily="2" charset="0"/>
              </a:rPr>
              <a:t>21</a:t>
            </a:r>
          </a:p>
          <a:p>
            <a:pPr marL="955358" lvl="2" indent="-342900">
              <a:spcBef>
                <a:spcPts val="350"/>
              </a:spcBef>
              <a:buSzPct val="100000"/>
              <a:buFont typeface="Wingdings" panose="05000000000000000000" pitchFamily="2" charset="2"/>
              <a:buChar char="§"/>
              <a:defRPr/>
            </a:pPr>
            <a:r>
              <a:rPr lang="en-US" altLang="en-US" sz="2800" b="1" dirty="0" smtClean="0">
                <a:latin typeface="CSNPWDT NFI" pitchFamily="2" charset="0"/>
              </a:rPr>
              <a:t>Classic Car Cruise In</a:t>
            </a:r>
          </a:p>
          <a:p>
            <a:pPr marL="955358" lvl="2" indent="-342900">
              <a:spcBef>
                <a:spcPts val="350"/>
              </a:spcBef>
              <a:buSzPct val="100000"/>
              <a:buFont typeface="Wingdings" panose="05000000000000000000" pitchFamily="2" charset="2"/>
              <a:buChar char="§"/>
              <a:defRPr/>
            </a:pPr>
            <a:r>
              <a:rPr lang="en-US" altLang="en-US" sz="2800" b="1" dirty="0" smtClean="0">
                <a:latin typeface="CSNPWDT NFI" pitchFamily="2" charset="0"/>
              </a:rPr>
              <a:t>Moroso Performance Products</a:t>
            </a:r>
          </a:p>
          <a:p>
            <a:pPr marL="955358" lvl="2" indent="-342900">
              <a:spcBef>
                <a:spcPts val="350"/>
              </a:spcBef>
              <a:buSzPct val="100000"/>
              <a:buFont typeface="Wingdings" panose="05000000000000000000" pitchFamily="2" charset="2"/>
              <a:buChar char="§"/>
              <a:defRPr/>
            </a:pPr>
            <a:r>
              <a:rPr lang="en-US" altLang="en-US" sz="2800" b="1" dirty="0" smtClean="0">
                <a:latin typeface="CSNPWDT NFI" pitchFamily="2" charset="0"/>
              </a:rPr>
              <a:t>Cars – BBQ – MUSIC – ROBOTS</a:t>
            </a:r>
          </a:p>
          <a:p>
            <a:pPr marL="955358" lvl="2" indent="-342900">
              <a:spcBef>
                <a:spcPts val="350"/>
              </a:spcBef>
              <a:buSzPct val="100000"/>
              <a:buFont typeface="Wingdings" panose="05000000000000000000" pitchFamily="2" charset="2"/>
              <a:buChar char="§"/>
              <a:defRPr/>
            </a:pPr>
            <a:r>
              <a:rPr lang="en-US" altLang="en-US" sz="2800" b="1" dirty="0" smtClean="0">
                <a:latin typeface="CSNPWDT NFI" pitchFamily="2" charset="0"/>
              </a:rPr>
              <a:t>Premier fundraiser - $</a:t>
            </a:r>
            <a:endParaRPr lang="en-US" altLang="en-US" sz="2800" dirty="0" smtClean="0">
              <a:latin typeface="CSNPWDT NFI" pitchFamily="2" charset="0"/>
            </a:endParaRPr>
          </a:p>
          <a:p>
            <a:pPr marL="498158" indent="-342900">
              <a:spcBef>
                <a:spcPts val="350"/>
              </a:spcBef>
              <a:buSzPct val="100000"/>
              <a:buFont typeface="Wingdings" panose="05000000000000000000" pitchFamily="2" charset="2"/>
              <a:buChar char="§"/>
              <a:defRPr/>
            </a:pPr>
            <a:endParaRPr lang="en-US" altLang="en-US" sz="2400" dirty="0" smtClean="0">
              <a:latin typeface="Calibri" panose="020F050202020403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3001" y="1947647"/>
            <a:ext cx="5795647" cy="4346735"/>
          </a:xfrm>
          <a:prstGeom prst="rect">
            <a:avLst/>
          </a:prstGeom>
        </p:spPr>
      </p:pic>
    </p:spTree>
    <p:extLst>
      <p:ext uri="{BB962C8B-B14F-4D97-AF65-F5344CB8AC3E}">
        <p14:creationId xmlns:p14="http://schemas.microsoft.com/office/powerpoint/2010/main" val="20529002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3259" y="230142"/>
            <a:ext cx="9784080" cy="1138224"/>
          </a:xfrm>
        </p:spPr>
        <p:txBody>
          <a:bodyPr/>
          <a:lstStyle/>
          <a:p>
            <a:r>
              <a:rPr lang="en-US" dirty="0" smtClean="0"/>
              <a:t>communications</a:t>
            </a:r>
            <a:endParaRPr lang="en-US" dirty="0"/>
          </a:p>
        </p:txBody>
      </p:sp>
      <p:sp>
        <p:nvSpPr>
          <p:cNvPr id="3" name="Content Placeholder 2"/>
          <p:cNvSpPr>
            <a:spLocks noGrp="1"/>
          </p:cNvSpPr>
          <p:nvPr>
            <p:ph idx="1"/>
          </p:nvPr>
        </p:nvSpPr>
        <p:spPr>
          <a:xfrm>
            <a:off x="590893" y="1629623"/>
            <a:ext cx="11008131" cy="6189532"/>
          </a:xfrm>
        </p:spPr>
        <p:txBody>
          <a:bodyPr>
            <a:normAutofit/>
          </a:bodyPr>
          <a:lstStyle/>
          <a:p>
            <a:pPr marL="498158" indent="-342900">
              <a:spcBef>
                <a:spcPts val="350"/>
              </a:spcBef>
              <a:buSzPct val="100000"/>
              <a:defRPr/>
            </a:pPr>
            <a:r>
              <a:rPr lang="en-US" altLang="en-US" sz="2400" dirty="0" smtClean="0">
                <a:latin typeface="Calibri" panose="020F0502020204030204" pitchFamily="34" charset="0"/>
              </a:rPr>
              <a:t>Website – </a:t>
            </a:r>
            <a:r>
              <a:rPr lang="en-US" altLang="en-US" sz="2400" dirty="0" smtClean="0">
                <a:latin typeface="Calibri" panose="020F0502020204030204" pitchFamily="34" charset="0"/>
                <a:hlinkClick r:id="rId2"/>
              </a:rPr>
              <a:t>www.ApplePiRobotics.org</a:t>
            </a:r>
            <a:endParaRPr lang="en-US" altLang="en-US" sz="2400" dirty="0" smtClean="0">
              <a:latin typeface="Calibri" panose="020F0502020204030204" pitchFamily="34" charset="0"/>
            </a:endParaRPr>
          </a:p>
          <a:p>
            <a:pPr marL="498158" indent="-342900">
              <a:spcBef>
                <a:spcPts val="350"/>
              </a:spcBef>
              <a:buSzPct val="100000"/>
              <a:defRPr/>
            </a:pPr>
            <a:r>
              <a:rPr lang="en-US" altLang="en-US" sz="2400" dirty="0" smtClean="0">
                <a:latin typeface="Calibri" panose="020F0502020204030204" pitchFamily="34" charset="0"/>
              </a:rPr>
              <a:t>Classroom (Google) – Student Initiative </a:t>
            </a:r>
          </a:p>
          <a:p>
            <a:pPr marL="441008" indent="-285750">
              <a:spcBef>
                <a:spcPts val="350"/>
              </a:spcBef>
              <a:buSzPct val="100000"/>
              <a:defRPr/>
            </a:pPr>
            <a:endParaRPr lang="en-US" altLang="en-US" sz="100" b="1" dirty="0" smtClean="0">
              <a:latin typeface="Calibri" panose="020F0502020204030204" pitchFamily="34" charset="0"/>
            </a:endParaRPr>
          </a:p>
          <a:p>
            <a:pPr marL="498158" indent="-342900">
              <a:spcBef>
                <a:spcPts val="350"/>
              </a:spcBef>
              <a:buSzPct val="100000"/>
              <a:defRPr/>
            </a:pPr>
            <a:endParaRPr lang="en-US" altLang="en-US" sz="1200" dirty="0" smtClean="0">
              <a:latin typeface="Calibri" panose="020F0502020204030204" pitchFamily="34" charset="0"/>
            </a:endParaRPr>
          </a:p>
          <a:p>
            <a:pPr marL="498158" indent="-342900">
              <a:spcBef>
                <a:spcPts val="350"/>
              </a:spcBef>
              <a:buSzPct val="100000"/>
              <a:defRPr/>
            </a:pPr>
            <a:r>
              <a:rPr lang="en-US" altLang="en-US" sz="2400" dirty="0" smtClean="0">
                <a:latin typeface="Calibri" panose="020F0502020204030204" pitchFamily="34" charset="0"/>
              </a:rPr>
              <a:t>Yahoo Group for calendar updates</a:t>
            </a:r>
          </a:p>
          <a:p>
            <a:pPr marL="955358" lvl="2" indent="-342900">
              <a:spcBef>
                <a:spcPts val="350"/>
              </a:spcBef>
              <a:buSzPct val="100000"/>
              <a:buFont typeface="Wingdings" panose="05000000000000000000" pitchFamily="2" charset="2"/>
              <a:buChar char="§"/>
              <a:defRPr/>
            </a:pPr>
            <a:r>
              <a:rPr lang="en-US" altLang="en-US" sz="2100" dirty="0" smtClean="0">
                <a:latin typeface="Calibri" panose="020F0502020204030204" pitchFamily="34" charset="0"/>
              </a:rPr>
              <a:t>Required to have a Yahoo account/email, but not to use</a:t>
            </a:r>
          </a:p>
          <a:p>
            <a:pPr marL="498158" indent="-342900">
              <a:spcBef>
                <a:spcPts val="350"/>
              </a:spcBef>
              <a:buSzPct val="100000"/>
              <a:defRPr/>
            </a:pPr>
            <a:endParaRPr lang="en-US" altLang="en-US" sz="1200" dirty="0" smtClean="0">
              <a:latin typeface="Calibri" panose="020F0502020204030204" pitchFamily="34" charset="0"/>
            </a:endParaRPr>
          </a:p>
          <a:p>
            <a:pPr marL="498158" indent="-342900">
              <a:spcBef>
                <a:spcPts val="350"/>
              </a:spcBef>
              <a:buSzPct val="100000"/>
              <a:defRPr/>
            </a:pPr>
            <a:r>
              <a:rPr lang="en-US" altLang="en-US" sz="2400" dirty="0" smtClean="0">
                <a:latin typeface="Calibri" panose="020F0502020204030204" pitchFamily="34" charset="0"/>
              </a:rPr>
              <a:t>General updates from Juno email – </a:t>
            </a:r>
            <a:r>
              <a:rPr lang="en-US" altLang="en-US" sz="2400" dirty="0" smtClean="0">
                <a:latin typeface="Calibri" panose="020F0502020204030204" pitchFamily="34" charset="0"/>
                <a:hlinkClick r:id="rId3"/>
              </a:rPr>
              <a:t>ApplePiRobotics@juno.com</a:t>
            </a:r>
            <a:r>
              <a:rPr lang="en-US" altLang="en-US" sz="2400" dirty="0" smtClean="0">
                <a:latin typeface="Calibri" panose="020F0502020204030204" pitchFamily="34" charset="0"/>
              </a:rPr>
              <a:t> </a:t>
            </a:r>
            <a:r>
              <a:rPr lang="en-US" altLang="en-US" sz="2400" b="1" dirty="0" smtClean="0">
                <a:latin typeface="Calibri" panose="020F0502020204030204" pitchFamily="34" charset="0"/>
              </a:rPr>
              <a:t>(do not reply)</a:t>
            </a:r>
          </a:p>
          <a:p>
            <a:pPr marL="155258" indent="0">
              <a:spcBef>
                <a:spcPts val="350"/>
              </a:spcBef>
              <a:buSzPct val="100000"/>
              <a:buNone/>
              <a:defRPr/>
            </a:pPr>
            <a:endParaRPr lang="en-US" altLang="en-US" sz="1200" b="1" dirty="0" smtClean="0">
              <a:latin typeface="Calibri" panose="020F0502020204030204" pitchFamily="34" charset="0"/>
            </a:endParaRPr>
          </a:p>
          <a:p>
            <a:pPr marL="498158" indent="-342900">
              <a:spcBef>
                <a:spcPts val="350"/>
              </a:spcBef>
              <a:buSzPct val="100000"/>
              <a:defRPr/>
            </a:pPr>
            <a:r>
              <a:rPr lang="en-US" altLang="en-US" sz="2400" dirty="0" smtClean="0">
                <a:latin typeface="Calibri" panose="020F0502020204030204" pitchFamily="34" charset="0"/>
              </a:rPr>
              <a:t>Important emails for contact</a:t>
            </a:r>
          </a:p>
          <a:p>
            <a:pPr marL="955358" lvl="2" indent="-342900">
              <a:spcBef>
                <a:spcPts val="350"/>
              </a:spcBef>
              <a:buSzPct val="100000"/>
              <a:buFont typeface="Wingdings" panose="05000000000000000000" pitchFamily="2" charset="2"/>
              <a:buChar char="§"/>
              <a:defRPr/>
            </a:pPr>
            <a:r>
              <a:rPr lang="en-US" altLang="en-US" sz="2100" dirty="0" smtClean="0">
                <a:latin typeface="Calibri" panose="020F0502020204030204" pitchFamily="34" charset="0"/>
              </a:rPr>
              <a:t>Mentor Emails</a:t>
            </a:r>
          </a:p>
          <a:p>
            <a:pPr marL="1412558" lvl="4" indent="-342900">
              <a:spcBef>
                <a:spcPts val="350"/>
              </a:spcBef>
              <a:buSzPct val="100000"/>
              <a:buFont typeface="Wingdings" panose="05000000000000000000" pitchFamily="2" charset="2"/>
              <a:buChar char="§"/>
              <a:defRPr/>
            </a:pPr>
            <a:r>
              <a:rPr lang="en-US" altLang="en-US" sz="1900" dirty="0" smtClean="0">
                <a:latin typeface="Calibri" panose="020F0502020204030204" pitchFamily="34" charset="0"/>
              </a:rPr>
              <a:t>Jim Scott – </a:t>
            </a:r>
            <a:r>
              <a:rPr lang="en-US" altLang="en-US" sz="1900" dirty="0" smtClean="0">
                <a:latin typeface="Calibri" panose="020F0502020204030204" pitchFamily="34" charset="0"/>
                <a:hlinkClick r:id="rId4"/>
              </a:rPr>
              <a:t>Capnhook-41@comcast.net</a:t>
            </a:r>
            <a:r>
              <a:rPr lang="en-US" altLang="en-US" sz="1900" dirty="0" smtClean="0">
                <a:latin typeface="Calibri" panose="020F0502020204030204" pitchFamily="34" charset="0"/>
              </a:rPr>
              <a:t>      General</a:t>
            </a:r>
          </a:p>
          <a:p>
            <a:pPr marL="1412558" lvl="4" indent="-342900">
              <a:spcBef>
                <a:spcPts val="350"/>
              </a:spcBef>
              <a:buSzPct val="100000"/>
              <a:buFont typeface="Wingdings" panose="05000000000000000000" pitchFamily="2" charset="2"/>
              <a:buChar char="§"/>
              <a:defRPr/>
            </a:pPr>
            <a:r>
              <a:rPr lang="en-US" altLang="en-US" sz="1900" dirty="0" smtClean="0">
                <a:latin typeface="Calibri" panose="020F0502020204030204" pitchFamily="34" charset="0"/>
              </a:rPr>
              <a:t>Rick Page – </a:t>
            </a:r>
            <a:r>
              <a:rPr lang="en-US" altLang="en-US" sz="1900" dirty="0" smtClean="0">
                <a:latin typeface="Calibri" panose="020F0502020204030204" pitchFamily="34" charset="0"/>
                <a:hlinkClick r:id="rId5"/>
              </a:rPr>
              <a:t>rick.page.home@gmail.com</a:t>
            </a:r>
            <a:r>
              <a:rPr lang="en-US" altLang="en-US" sz="1900" dirty="0" smtClean="0">
                <a:latin typeface="Calibri" panose="020F0502020204030204" pitchFamily="34" charset="0"/>
              </a:rPr>
              <a:t>     General</a:t>
            </a:r>
          </a:p>
          <a:p>
            <a:pPr marL="1412558" lvl="4" indent="-342900">
              <a:spcBef>
                <a:spcPts val="350"/>
              </a:spcBef>
              <a:buSzPct val="100000"/>
              <a:buFont typeface="Wingdings" panose="05000000000000000000" pitchFamily="2" charset="2"/>
              <a:buChar char="§"/>
              <a:defRPr/>
            </a:pPr>
            <a:r>
              <a:rPr lang="en-US" altLang="en-US" sz="1900" dirty="0" smtClean="0">
                <a:latin typeface="Calibri" panose="020F0502020204030204" pitchFamily="34" charset="0"/>
              </a:rPr>
              <a:t>Diane </a:t>
            </a:r>
            <a:r>
              <a:rPr lang="en-US" altLang="en-US" sz="1900" dirty="0" err="1" smtClean="0">
                <a:latin typeface="Calibri" panose="020F0502020204030204" pitchFamily="34" charset="0"/>
              </a:rPr>
              <a:t>VanderGrinten</a:t>
            </a:r>
            <a:r>
              <a:rPr lang="en-US" altLang="en-US" sz="1900" dirty="0" smtClean="0">
                <a:latin typeface="Calibri" panose="020F0502020204030204" pitchFamily="34" charset="0"/>
              </a:rPr>
              <a:t> – </a:t>
            </a:r>
            <a:r>
              <a:rPr lang="en-US" altLang="en-US" sz="1900" dirty="0" smtClean="0">
                <a:latin typeface="Calibri" panose="020F0502020204030204" pitchFamily="34" charset="0"/>
                <a:hlinkClick r:id="rId6"/>
              </a:rPr>
              <a:t>dvandergrinten@juno.com</a:t>
            </a:r>
            <a:r>
              <a:rPr lang="en-US" altLang="en-US" sz="1900" dirty="0" smtClean="0">
                <a:latin typeface="Calibri" panose="020F0502020204030204" pitchFamily="34" charset="0"/>
              </a:rPr>
              <a:t>   Financial &amp; Travel Coordination, FLL</a:t>
            </a:r>
          </a:p>
        </p:txBody>
      </p:sp>
    </p:spTree>
    <p:extLst>
      <p:ext uri="{BB962C8B-B14F-4D97-AF65-F5344CB8AC3E}">
        <p14:creationId xmlns:p14="http://schemas.microsoft.com/office/powerpoint/2010/main" val="369826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200" i="1" dirty="0" smtClean="0"/>
              <a:t>Our expectations</a:t>
            </a:r>
            <a:endParaRPr lang="en-US" sz="5200" i="1"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520992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expectations</a:t>
            </a:r>
            <a:endParaRPr lang="en-US" dirty="0"/>
          </a:p>
        </p:txBody>
      </p:sp>
      <p:sp>
        <p:nvSpPr>
          <p:cNvPr id="3" name="Content Placeholder 2"/>
          <p:cNvSpPr>
            <a:spLocks noGrp="1"/>
          </p:cNvSpPr>
          <p:nvPr>
            <p:ph idx="1"/>
          </p:nvPr>
        </p:nvSpPr>
        <p:spPr>
          <a:xfrm>
            <a:off x="642746" y="1427747"/>
            <a:ext cx="9784080" cy="5430253"/>
          </a:xfrm>
        </p:spPr>
        <p:txBody>
          <a:bodyPr>
            <a:normAutofit/>
          </a:bodyPr>
          <a:lstStyle/>
          <a:p>
            <a:pPr marL="441008" indent="-285750">
              <a:spcBef>
                <a:spcPts val="350"/>
              </a:spcBef>
              <a:buSzPct val="100000"/>
              <a:defRPr/>
            </a:pPr>
            <a:r>
              <a:rPr lang="en-US" altLang="en-US" sz="2800" dirty="0" smtClean="0">
                <a:latin typeface="Calibri" panose="020F0502020204030204" pitchFamily="34" charset="0"/>
              </a:rPr>
              <a:t>  Focus on task at hand when at Apple Pi</a:t>
            </a:r>
          </a:p>
          <a:p>
            <a:pPr marL="441008" indent="-285750">
              <a:spcBef>
                <a:spcPts val="350"/>
              </a:spcBef>
              <a:buSzPct val="100000"/>
              <a:defRPr/>
            </a:pPr>
            <a:endParaRPr lang="en-US" altLang="en-US" sz="1400" b="1" dirty="0" smtClean="0">
              <a:latin typeface="Calibri" panose="020F0502020204030204" pitchFamily="34" charset="0"/>
            </a:endParaRPr>
          </a:p>
          <a:p>
            <a:pPr marL="441008" indent="-285750">
              <a:spcBef>
                <a:spcPts val="350"/>
              </a:spcBef>
              <a:buSzPct val="100000"/>
              <a:defRPr/>
            </a:pPr>
            <a:r>
              <a:rPr lang="en-US" altLang="en-US" sz="2800" b="1" dirty="0" smtClean="0">
                <a:latin typeface="Calibri" panose="020F0502020204030204" pitchFamily="34" charset="0"/>
              </a:rPr>
              <a:t> </a:t>
            </a:r>
            <a:r>
              <a:rPr lang="en-US" altLang="en-US" sz="2800" dirty="0" smtClean="0">
                <a:latin typeface="Calibri" panose="020F0502020204030204" pitchFamily="34" charset="0"/>
              </a:rPr>
              <a:t>Work safely at the shop</a:t>
            </a:r>
          </a:p>
          <a:p>
            <a:pPr marL="155258" indent="0">
              <a:spcBef>
                <a:spcPts val="350"/>
              </a:spcBef>
              <a:buSzPct val="100000"/>
              <a:buNone/>
              <a:defRPr/>
            </a:pPr>
            <a:endParaRPr lang="en-US" altLang="en-US" sz="1400" b="1" dirty="0" smtClean="0">
              <a:latin typeface="Calibri" panose="020F0502020204030204" pitchFamily="34" charset="0"/>
            </a:endParaRPr>
          </a:p>
          <a:p>
            <a:pPr marL="441008" indent="-285750">
              <a:spcBef>
                <a:spcPts val="350"/>
              </a:spcBef>
              <a:buSzPct val="100000"/>
              <a:defRPr/>
            </a:pPr>
            <a:r>
              <a:rPr lang="en-US" altLang="en-US" sz="2800" b="1" dirty="0" smtClean="0">
                <a:latin typeface="Calibri" panose="020F0502020204030204" pitchFamily="34" charset="0"/>
              </a:rPr>
              <a:t> </a:t>
            </a:r>
            <a:r>
              <a:rPr lang="en-US" altLang="en-US" sz="2800" dirty="0" smtClean="0">
                <a:latin typeface="Calibri" panose="020F0502020204030204" pitchFamily="34" charset="0"/>
              </a:rPr>
              <a:t>Be patient as you learn certain procedures from experienced team members and mentors – often “learning by watching”</a:t>
            </a:r>
          </a:p>
          <a:p>
            <a:pPr marL="383858" lvl="1" indent="0">
              <a:spcBef>
                <a:spcPts val="350"/>
              </a:spcBef>
              <a:buSzPct val="100000"/>
              <a:buNone/>
              <a:defRPr/>
            </a:pPr>
            <a:endParaRPr lang="en-US" altLang="en-US" sz="1400" b="1" dirty="0" smtClean="0">
              <a:latin typeface="Calibri" panose="020F0502020204030204" pitchFamily="34" charset="0"/>
            </a:endParaRPr>
          </a:p>
          <a:p>
            <a:pPr marL="441008" indent="-285750">
              <a:spcBef>
                <a:spcPts val="350"/>
              </a:spcBef>
              <a:buSzPct val="100000"/>
              <a:defRPr/>
            </a:pPr>
            <a:r>
              <a:rPr lang="en-US" altLang="en-US" sz="2800" b="1" dirty="0">
                <a:latin typeface="Calibri" panose="020F0502020204030204" pitchFamily="34" charset="0"/>
              </a:rPr>
              <a:t> </a:t>
            </a:r>
            <a:r>
              <a:rPr lang="en-US" altLang="en-US" sz="2800" dirty="0" smtClean="0">
                <a:latin typeface="Calibri" panose="020F0502020204030204" pitchFamily="34" charset="0"/>
              </a:rPr>
              <a:t>Be open to contributing to tasks outside of the robot build process</a:t>
            </a:r>
          </a:p>
          <a:p>
            <a:pPr marL="155258" indent="0">
              <a:spcBef>
                <a:spcPts val="350"/>
              </a:spcBef>
              <a:buSzPct val="100000"/>
              <a:buNone/>
              <a:defRPr/>
            </a:pPr>
            <a:endParaRPr lang="en-US" altLang="en-US" sz="1400" dirty="0" smtClean="0">
              <a:latin typeface="Calibri" panose="020F0502020204030204" pitchFamily="34" charset="0"/>
            </a:endParaRPr>
          </a:p>
          <a:p>
            <a:pPr marL="441008" indent="-285750">
              <a:spcBef>
                <a:spcPts val="350"/>
              </a:spcBef>
              <a:buSzPct val="100000"/>
              <a:defRPr/>
            </a:pPr>
            <a:r>
              <a:rPr lang="en-US" altLang="en-US" sz="2800" dirty="0">
                <a:latin typeface="Calibri" panose="020F0502020204030204" pitchFamily="34" charset="0"/>
                <a:cs typeface="Calibri" panose="020F0502020204030204" pitchFamily="34" charset="0"/>
              </a:rPr>
              <a:t>Meaningful participation – engaged at least </a:t>
            </a:r>
            <a:r>
              <a:rPr lang="en-US" altLang="en-US" sz="2800" b="1" i="1" dirty="0">
                <a:latin typeface="Calibri" panose="020F0502020204030204" pitchFamily="34" charset="0"/>
                <a:cs typeface="Calibri" panose="020F0502020204030204" pitchFamily="34" charset="0"/>
              </a:rPr>
              <a:t>twice/week</a:t>
            </a:r>
            <a:r>
              <a:rPr lang="en-US" altLang="en-US" sz="2800" i="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during build </a:t>
            </a:r>
            <a:r>
              <a:rPr lang="en-US" altLang="en-US" sz="2800" dirty="0" smtClean="0">
                <a:latin typeface="Calibri" panose="020F0502020204030204" pitchFamily="34" charset="0"/>
                <a:cs typeface="Calibri" panose="020F0502020204030204" pitchFamily="34" charset="0"/>
              </a:rPr>
              <a:t>season</a:t>
            </a:r>
          </a:p>
          <a:p>
            <a:pPr marL="155258" indent="0">
              <a:spcBef>
                <a:spcPts val="350"/>
              </a:spcBef>
              <a:buSzPct val="100000"/>
              <a:buNone/>
              <a:defRPr/>
            </a:pPr>
            <a:r>
              <a:rPr lang="en-US" altLang="en-US" sz="1400" dirty="0" smtClean="0">
                <a:latin typeface="Calibri" panose="020F0502020204030204" pitchFamily="34" charset="0"/>
                <a:cs typeface="Calibri" panose="020F0502020204030204" pitchFamily="34" charset="0"/>
              </a:rPr>
              <a:t>  </a:t>
            </a:r>
            <a:endParaRPr lang="en-US" altLang="en-US" sz="1400" dirty="0">
              <a:latin typeface="Calibri" panose="020F0502020204030204" pitchFamily="34" charset="0"/>
              <a:cs typeface="Calibri" panose="020F0502020204030204" pitchFamily="34" charset="0"/>
            </a:endParaRPr>
          </a:p>
          <a:p>
            <a:pPr marL="441008" indent="-285750">
              <a:spcBef>
                <a:spcPts val="350"/>
              </a:spcBef>
              <a:buSzPct val="100000"/>
              <a:defRPr/>
            </a:pPr>
            <a:r>
              <a:rPr lang="en-US" altLang="en-US" sz="2800" dirty="0">
                <a:latin typeface="Calibri" panose="020F0502020204030204" pitchFamily="34" charset="0"/>
                <a:cs typeface="Calibri" panose="020F0502020204030204" pitchFamily="34" charset="0"/>
              </a:rPr>
              <a:t>Regular attendee at training sessions in the fall season</a:t>
            </a:r>
          </a:p>
          <a:p>
            <a:pPr marL="155258" indent="0">
              <a:spcBef>
                <a:spcPts val="350"/>
              </a:spcBef>
              <a:buSzPct val="100000"/>
              <a:buNone/>
              <a:defRPr/>
            </a:pPr>
            <a:endParaRPr lang="en-US" altLang="en-US" sz="2800" b="1" dirty="0">
              <a:latin typeface="Calibri" panose="020F0502020204030204" pitchFamily="34" charset="0"/>
            </a:endParaRPr>
          </a:p>
        </p:txBody>
      </p:sp>
    </p:spTree>
    <p:extLst>
      <p:ext uri="{BB962C8B-B14F-4D97-AF65-F5344CB8AC3E}">
        <p14:creationId xmlns:p14="http://schemas.microsoft.com/office/powerpoint/2010/main" val="180347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Parent assistance</a:t>
            </a:r>
            <a:endParaRPr lang="en-US" dirty="0"/>
          </a:p>
        </p:txBody>
      </p:sp>
      <p:sp>
        <p:nvSpPr>
          <p:cNvPr id="3" name="Content Placeholder 2"/>
          <p:cNvSpPr>
            <a:spLocks noGrp="1"/>
          </p:cNvSpPr>
          <p:nvPr>
            <p:ph idx="1"/>
          </p:nvPr>
        </p:nvSpPr>
        <p:spPr>
          <a:xfrm>
            <a:off x="898119" y="2001795"/>
            <a:ext cx="9784080" cy="4856205"/>
          </a:xfrm>
        </p:spPr>
        <p:txBody>
          <a:bodyPr>
            <a:normAutofit fontScale="92500" lnSpcReduction="20000"/>
          </a:bodyPr>
          <a:lstStyle/>
          <a:p>
            <a:pPr marL="441008" indent="-285750">
              <a:spcBef>
                <a:spcPts val="350"/>
              </a:spcBef>
              <a:buSzPct val="100000"/>
              <a:defRPr/>
            </a:pPr>
            <a:r>
              <a:rPr lang="en-US" altLang="en-US" sz="2800" dirty="0" smtClean="0">
                <a:latin typeface="Calibri" panose="020F0502020204030204" pitchFamily="34" charset="0"/>
              </a:rPr>
              <a:t>  </a:t>
            </a:r>
            <a:r>
              <a:rPr lang="en-US" sz="2800" dirty="0"/>
              <a:t>Parents are welcome to provide expertise and guidance on various subcommittees</a:t>
            </a:r>
            <a:endParaRPr lang="en-US" altLang="en-US" sz="2800" dirty="0" smtClean="0">
              <a:latin typeface="Calibri" panose="020F0502020204030204" pitchFamily="34" charset="0"/>
            </a:endParaRPr>
          </a:p>
          <a:p>
            <a:pPr marL="441008" indent="-285750">
              <a:spcBef>
                <a:spcPts val="350"/>
              </a:spcBef>
              <a:buSzPct val="100000"/>
              <a:defRPr/>
            </a:pPr>
            <a:endParaRPr lang="en-US" altLang="en-US" sz="1400" b="1" dirty="0" smtClean="0">
              <a:latin typeface="Calibri" panose="020F0502020204030204" pitchFamily="34" charset="0"/>
            </a:endParaRPr>
          </a:p>
          <a:p>
            <a:pPr marL="441008" indent="-285750">
              <a:spcBef>
                <a:spcPts val="350"/>
              </a:spcBef>
              <a:buSzPct val="100000"/>
              <a:defRPr/>
            </a:pPr>
            <a:r>
              <a:rPr lang="en-US" altLang="en-US" sz="2800" b="1" dirty="0" smtClean="0">
                <a:latin typeface="Calibri" panose="020F0502020204030204" pitchFamily="34" charset="0"/>
              </a:rPr>
              <a:t> </a:t>
            </a:r>
            <a:r>
              <a:rPr lang="en-US" altLang="en-US" sz="2800" dirty="0" smtClean="0">
                <a:latin typeface="Calibri" panose="020F0502020204030204" pitchFamily="34" charset="0"/>
              </a:rPr>
              <a:t>Provide</a:t>
            </a:r>
            <a:r>
              <a:rPr lang="en-US" altLang="en-US" sz="2800" b="1" dirty="0" smtClean="0">
                <a:latin typeface="Calibri" panose="020F0502020204030204" pitchFamily="34" charset="0"/>
              </a:rPr>
              <a:t> </a:t>
            </a:r>
            <a:r>
              <a:rPr lang="en-US" altLang="en-US" sz="2800" dirty="0">
                <a:latin typeface="Calibri" panose="020F0502020204030204" pitchFamily="34" charset="0"/>
              </a:rPr>
              <a:t>a</a:t>
            </a:r>
            <a:r>
              <a:rPr lang="en-US" altLang="en-US" sz="2800" dirty="0" smtClean="0">
                <a:latin typeface="Calibri" panose="020F0502020204030204" pitchFamily="34" charset="0"/>
              </a:rPr>
              <a:t>ssistance with fundraisers</a:t>
            </a:r>
          </a:p>
          <a:p>
            <a:pPr marL="441008" indent="-285750">
              <a:spcBef>
                <a:spcPts val="350"/>
              </a:spcBef>
              <a:buSzPct val="100000"/>
              <a:defRPr/>
            </a:pPr>
            <a:r>
              <a:rPr lang="en-US" altLang="en-US" sz="2800" dirty="0">
                <a:latin typeface="Calibri" panose="020F0502020204030204" pitchFamily="34" charset="0"/>
              </a:rPr>
              <a:t> </a:t>
            </a:r>
            <a:r>
              <a:rPr lang="en-US" altLang="en-US" sz="2800" dirty="0" smtClean="0">
                <a:latin typeface="Calibri" panose="020F0502020204030204" pitchFamily="34" charset="0"/>
              </a:rPr>
              <a:t>Lend a hand </a:t>
            </a:r>
            <a:r>
              <a:rPr lang="en-US" altLang="en-US" sz="2800" smtClean="0">
                <a:latin typeface="Calibri" panose="020F0502020204030204" pitchFamily="34" charset="0"/>
              </a:rPr>
              <a:t>with our transportation needs </a:t>
            </a:r>
            <a:endParaRPr lang="en-US" altLang="en-US" sz="2800" dirty="0" smtClean="0">
              <a:latin typeface="Calibri" panose="020F0502020204030204" pitchFamily="34" charset="0"/>
            </a:endParaRPr>
          </a:p>
          <a:p>
            <a:pPr marL="441008" indent="-285750">
              <a:spcBef>
                <a:spcPts val="350"/>
              </a:spcBef>
              <a:buSzPct val="100000"/>
              <a:defRPr/>
            </a:pPr>
            <a:endParaRPr lang="en-US" altLang="en-US" sz="1400" b="1" dirty="0" smtClean="0">
              <a:latin typeface="Calibri" panose="020F0502020204030204" pitchFamily="34" charset="0"/>
            </a:endParaRPr>
          </a:p>
          <a:p>
            <a:pPr marL="441008" indent="-285750">
              <a:spcBef>
                <a:spcPts val="350"/>
              </a:spcBef>
              <a:buSzPct val="100000"/>
              <a:defRPr/>
            </a:pPr>
            <a:r>
              <a:rPr lang="en-US" altLang="en-US" sz="2800" b="1" dirty="0" smtClean="0">
                <a:latin typeface="Calibri" panose="020F0502020204030204" pitchFamily="34" charset="0"/>
              </a:rPr>
              <a:t> </a:t>
            </a:r>
            <a:r>
              <a:rPr lang="en-US" altLang="en-US" sz="2800" dirty="0" smtClean="0">
                <a:latin typeface="Calibri" panose="020F0502020204030204" pitchFamily="34" charset="0"/>
              </a:rPr>
              <a:t>Timely drop-offs and pick-ups for team events and shop sessions</a:t>
            </a:r>
          </a:p>
          <a:p>
            <a:pPr marL="383858" lvl="1" indent="0">
              <a:spcBef>
                <a:spcPts val="350"/>
              </a:spcBef>
              <a:buSzPct val="100000"/>
              <a:buNone/>
              <a:defRPr/>
            </a:pPr>
            <a:endParaRPr lang="en-US" altLang="en-US" sz="1400" b="1" dirty="0" smtClean="0">
              <a:latin typeface="Calibri" panose="020F0502020204030204" pitchFamily="34" charset="0"/>
            </a:endParaRPr>
          </a:p>
          <a:p>
            <a:pPr marL="441008" indent="-285750">
              <a:spcBef>
                <a:spcPts val="350"/>
              </a:spcBef>
              <a:buSzPct val="100000"/>
              <a:defRPr/>
            </a:pPr>
            <a:r>
              <a:rPr lang="en-US" altLang="en-US" sz="2800" b="1" dirty="0">
                <a:latin typeface="Calibri" panose="020F0502020204030204" pitchFamily="34" charset="0"/>
              </a:rPr>
              <a:t> </a:t>
            </a:r>
            <a:r>
              <a:rPr lang="en-US" altLang="en-US" sz="2800" dirty="0" smtClean="0">
                <a:latin typeface="Calibri" panose="020F0502020204030204" pitchFamily="34" charset="0"/>
              </a:rPr>
              <a:t>Provide assistance with getting all forms and registrations done before deadlines</a:t>
            </a:r>
          </a:p>
          <a:p>
            <a:pPr marL="155258" indent="0">
              <a:spcBef>
                <a:spcPts val="350"/>
              </a:spcBef>
              <a:buSzPct val="100000"/>
              <a:buNone/>
              <a:defRPr/>
            </a:pPr>
            <a:endParaRPr lang="en-US" altLang="en-US" sz="1400" dirty="0" smtClean="0">
              <a:latin typeface="Calibri" panose="020F0502020204030204" pitchFamily="34" charset="0"/>
            </a:endParaRPr>
          </a:p>
          <a:p>
            <a:pPr marL="441008" indent="-285750">
              <a:spcBef>
                <a:spcPts val="350"/>
              </a:spcBef>
              <a:buSzPct val="100000"/>
              <a:defRPr/>
            </a:pPr>
            <a:r>
              <a:rPr lang="en-US" altLang="en-US" sz="2800"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rPr>
              <a:t>Occasionally we will ask for nominal donations of snacks, </a:t>
            </a:r>
            <a:r>
              <a:rPr lang="en-US" altLang="en-US" sz="2800" dirty="0" smtClean="0">
                <a:latin typeface="Calibri" panose="020F0502020204030204" pitchFamily="34" charset="0"/>
              </a:rPr>
              <a:t>baked </a:t>
            </a:r>
            <a:r>
              <a:rPr lang="en-US" altLang="en-US" sz="2800" dirty="0">
                <a:latin typeface="Calibri" panose="020F0502020204030204" pitchFamily="34" charset="0"/>
              </a:rPr>
              <a:t>goods or other food/beverage items to be used at events</a:t>
            </a:r>
          </a:p>
          <a:p>
            <a:pPr marL="155258" indent="0">
              <a:spcBef>
                <a:spcPts val="350"/>
              </a:spcBef>
              <a:buSzPct val="100000"/>
              <a:buNone/>
              <a:defRPr/>
            </a:pPr>
            <a:endParaRPr lang="en-US" altLang="en-US" sz="2800" dirty="0" smtClean="0">
              <a:latin typeface="Calibri" panose="020F0502020204030204" pitchFamily="34" charset="0"/>
              <a:cs typeface="Calibri" panose="020F0502020204030204" pitchFamily="34" charset="0"/>
            </a:endParaRPr>
          </a:p>
          <a:p>
            <a:pPr marL="155258" indent="0">
              <a:spcBef>
                <a:spcPts val="350"/>
              </a:spcBef>
              <a:buSzPct val="100000"/>
              <a:buNone/>
              <a:defRPr/>
            </a:pPr>
            <a:r>
              <a:rPr lang="en-US" altLang="en-US" sz="1400" dirty="0" smtClean="0">
                <a:latin typeface="Calibri" panose="020F0502020204030204" pitchFamily="34" charset="0"/>
                <a:cs typeface="Calibri" panose="020F0502020204030204" pitchFamily="34" charset="0"/>
              </a:rPr>
              <a:t>  </a:t>
            </a:r>
            <a:endParaRPr lang="en-US" altLang="en-US" sz="2800" b="1" dirty="0">
              <a:latin typeface="Calibri" panose="020F0502020204030204" pitchFamily="34" charset="0"/>
            </a:endParaRPr>
          </a:p>
        </p:txBody>
      </p:sp>
    </p:spTree>
    <p:extLst>
      <p:ext uri="{BB962C8B-B14F-4D97-AF65-F5344CB8AC3E}">
        <p14:creationId xmlns:p14="http://schemas.microsoft.com/office/powerpoint/2010/main" val="207233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500" i="1" dirty="0" smtClean="0">
                <a:solidFill>
                  <a:schemeClr val="bg1"/>
                </a:solidFill>
                <a:hlinkClick r:id="rId2"/>
              </a:rPr>
              <a:t>Gracious professionalism</a:t>
            </a:r>
            <a:endParaRPr lang="en-US" sz="5500" i="1" dirty="0">
              <a:solidFill>
                <a:schemeClr val="bg1"/>
              </a:solidFill>
            </a:endParaRPr>
          </a:p>
        </p:txBody>
      </p:sp>
      <p:sp>
        <p:nvSpPr>
          <p:cNvPr id="4" name="Subtitle 3"/>
          <p:cNvSpPr>
            <a:spLocks noGrp="1"/>
          </p:cNvSpPr>
          <p:nvPr>
            <p:ph type="subTitle" idx="1"/>
          </p:nvPr>
        </p:nvSpPr>
        <p:spPr>
          <a:xfrm>
            <a:off x="1524000" y="3996250"/>
            <a:ext cx="9144000" cy="1934993"/>
          </a:xfrm>
        </p:spPr>
        <p:txBody>
          <a:bodyPr>
            <a:noAutofit/>
          </a:bodyPr>
          <a:lstStyle/>
          <a:p>
            <a:pPr>
              <a:buClr>
                <a:srgbClr val="000000"/>
              </a:buClr>
              <a:buSzPct val="100000"/>
            </a:pPr>
            <a:r>
              <a:rPr lang="en-US" sz="2800" dirty="0"/>
              <a:t>"</a:t>
            </a:r>
            <a:r>
              <a:rPr lang="en-US" sz="2800" dirty="0" smtClean="0"/>
              <a:t>Competition, not </a:t>
            </a:r>
            <a:r>
              <a:rPr lang="en-US" sz="2800" dirty="0"/>
              <a:t>for the sake </a:t>
            </a:r>
            <a:r>
              <a:rPr lang="en-US" sz="2800" dirty="0" smtClean="0"/>
              <a:t>of </a:t>
            </a:r>
            <a:r>
              <a:rPr lang="en-US" sz="2800" dirty="0"/>
              <a:t>destroying one another, </a:t>
            </a:r>
          </a:p>
          <a:p>
            <a:pPr>
              <a:buClr>
                <a:srgbClr val="000000"/>
              </a:buClr>
              <a:buSzPct val="100000"/>
            </a:pPr>
            <a:r>
              <a:rPr lang="en-US" sz="2800" dirty="0"/>
              <a:t>       but for the sake of bettering and improving both </a:t>
            </a:r>
          </a:p>
          <a:p>
            <a:pPr>
              <a:buClr>
                <a:srgbClr val="000000"/>
              </a:buClr>
              <a:buSzPct val="100000"/>
            </a:pPr>
            <a:r>
              <a:rPr lang="en-US" sz="2800" dirty="0"/>
              <a:t>      </a:t>
            </a:r>
            <a:r>
              <a:rPr lang="en-US" sz="2800" dirty="0" smtClean="0"/>
              <a:t>competitors </a:t>
            </a:r>
            <a:r>
              <a:rPr lang="en-US" sz="2800" dirty="0"/>
              <a:t>as </a:t>
            </a:r>
            <a:r>
              <a:rPr lang="en-US" sz="2800" dirty="0" smtClean="0"/>
              <a:t>the end result."</a:t>
            </a:r>
            <a:endParaRPr lang="en-US" altLang="en-US" sz="2800" dirty="0"/>
          </a:p>
          <a:p>
            <a:endParaRPr lang="en-US" sz="2800" dirty="0" smtClean="0"/>
          </a:p>
          <a:p>
            <a:r>
              <a:rPr lang="en-US" altLang="en-US" sz="2800" dirty="0">
                <a:solidFill>
                  <a:srgbClr val="CCCCFF"/>
                </a:solidFill>
                <a:hlinkClick r:id="rId2"/>
              </a:rPr>
              <a:t>https://www.youtube.com/watch?v=PCGsLAyrck4</a:t>
            </a:r>
          </a:p>
          <a:p>
            <a:endParaRPr lang="en-US" sz="2800" dirty="0"/>
          </a:p>
        </p:txBody>
      </p:sp>
    </p:spTree>
    <p:extLst>
      <p:ext uri="{BB962C8B-B14F-4D97-AF65-F5344CB8AC3E}">
        <p14:creationId xmlns:p14="http://schemas.microsoft.com/office/powerpoint/2010/main" val="2502009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a:t>
            </a:r>
            <a:r>
              <a:rPr lang="en-US" dirty="0" smtClean="0"/>
              <a:t>Tues</a:t>
            </a:r>
            <a:r>
              <a:rPr lang="en-US" dirty="0" smtClean="0"/>
              <a:t>day</a:t>
            </a:r>
            <a:endParaRPr lang="en-US" dirty="0"/>
          </a:p>
        </p:txBody>
      </p:sp>
      <p:sp>
        <p:nvSpPr>
          <p:cNvPr id="4" name="Content Placeholder 3"/>
          <p:cNvSpPr>
            <a:spLocks noGrp="1"/>
          </p:cNvSpPr>
          <p:nvPr>
            <p:ph idx="1"/>
          </p:nvPr>
        </p:nvSpPr>
        <p:spPr/>
        <p:txBody>
          <a:bodyPr/>
          <a:lstStyle/>
          <a:p>
            <a:r>
              <a:rPr lang="en-US" dirty="0" smtClean="0"/>
              <a:t> </a:t>
            </a:r>
            <a:r>
              <a:rPr lang="en-US" sz="3200" dirty="0" smtClean="0"/>
              <a:t>Don’t Forget -  Drop in Open House at the Shop</a:t>
            </a:r>
          </a:p>
          <a:p>
            <a:r>
              <a:rPr lang="en-US" sz="3200" dirty="0"/>
              <a:t> </a:t>
            </a:r>
            <a:r>
              <a:rPr lang="en-US" sz="3200" dirty="0" smtClean="0"/>
              <a:t>Tuesday, 9/18,  6-8pm</a:t>
            </a:r>
          </a:p>
          <a:p>
            <a:r>
              <a:rPr lang="en-US" sz="3200" dirty="0" smtClean="0"/>
              <a:t>Come see the place your children will spend lots of time at during the season – New Recruits &amp; Parents</a:t>
            </a:r>
            <a:endParaRPr lang="en-US" sz="3200" dirty="0"/>
          </a:p>
        </p:txBody>
      </p:sp>
    </p:spTree>
    <p:extLst>
      <p:ext uri="{BB962C8B-B14F-4D97-AF65-F5344CB8AC3E}">
        <p14:creationId xmlns:p14="http://schemas.microsoft.com/office/powerpoint/2010/main" val="1332389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First Robotics?</a:t>
            </a:r>
            <a:endParaRPr lang="en-US" dirty="0"/>
          </a:p>
        </p:txBody>
      </p:sp>
      <p:sp>
        <p:nvSpPr>
          <p:cNvPr id="3" name="Content Placeholder 2"/>
          <p:cNvSpPr>
            <a:spLocks noGrp="1"/>
          </p:cNvSpPr>
          <p:nvPr>
            <p:ph idx="1"/>
          </p:nvPr>
        </p:nvSpPr>
        <p:spPr>
          <a:xfrm>
            <a:off x="0" y="1819507"/>
            <a:ext cx="12192000" cy="4206240"/>
          </a:xfrm>
        </p:spPr>
        <p:txBody>
          <a:bodyPr>
            <a:normAutofit fontScale="92500" lnSpcReduction="20000"/>
          </a:bodyPr>
          <a:lstStyle/>
          <a:p>
            <a:pPr marL="457200" lvl="1" indent="0" algn="ctr">
              <a:lnSpc>
                <a:spcPct val="100000"/>
              </a:lnSpc>
              <a:spcBef>
                <a:spcPts val="500"/>
              </a:spcBef>
              <a:buSzPct val="100000"/>
              <a:buNone/>
              <a:defRPr/>
            </a:pPr>
            <a:r>
              <a:rPr lang="en-US" altLang="en-US" sz="3200" i="1" dirty="0" smtClean="0">
                <a:latin typeface="Calibri" panose="020F0502020204030204" pitchFamily="34" charset="0"/>
                <a:ea typeface="Open Sans" panose="020B0606030504020204" pitchFamily="34" charset="0"/>
                <a:cs typeface="Times New Roman" panose="02020603050405020304" pitchFamily="18" charset="0"/>
              </a:rPr>
              <a:t>The Mission of First:</a:t>
            </a:r>
          </a:p>
          <a:p>
            <a:pPr marL="457200" lvl="1" indent="0" algn="ctr">
              <a:lnSpc>
                <a:spcPct val="100000"/>
              </a:lnSpc>
              <a:spcBef>
                <a:spcPts val="500"/>
              </a:spcBef>
              <a:buSzPct val="100000"/>
              <a:buNone/>
              <a:defRPr/>
            </a:pPr>
            <a:endParaRPr lang="en-US" altLang="en-US" sz="3200" dirty="0" smtClean="0">
              <a:latin typeface="Calibri" panose="020F0502020204030204" pitchFamily="34" charset="0"/>
              <a:ea typeface="Open Sans" panose="020B0606030504020204" pitchFamily="34" charset="0"/>
              <a:cs typeface="Times New Roman" panose="02020603050405020304" pitchFamily="18" charset="0"/>
            </a:endParaRPr>
          </a:p>
          <a:p>
            <a:pPr marL="457200" lvl="1" indent="0" algn="ctr">
              <a:lnSpc>
                <a:spcPct val="100000"/>
              </a:lnSpc>
              <a:spcBef>
                <a:spcPts val="500"/>
              </a:spcBef>
              <a:buSzPct val="100000"/>
              <a:buNone/>
              <a:defRPr/>
            </a:pPr>
            <a:r>
              <a:rPr lang="en-US" altLang="en-US" sz="3200" dirty="0" smtClean="0">
                <a:latin typeface="Calibri" panose="020F0502020204030204" pitchFamily="34" charset="0"/>
                <a:ea typeface="Open Sans" panose="020B0606030504020204" pitchFamily="34" charset="0"/>
                <a:cs typeface="Times New Roman" panose="02020603050405020304" pitchFamily="18" charset="0"/>
              </a:rPr>
              <a:t>FIRST's </a:t>
            </a:r>
            <a:r>
              <a:rPr lang="en-US" altLang="en-US" sz="3200" dirty="0">
                <a:latin typeface="Calibri" panose="020F0502020204030204" pitchFamily="34" charset="0"/>
                <a:ea typeface="Open Sans" panose="020B0606030504020204" pitchFamily="34" charset="0"/>
                <a:cs typeface="Times New Roman" panose="02020603050405020304" pitchFamily="18" charset="0"/>
              </a:rPr>
              <a:t>mission is to inspire young people to be science and technology leaders, by engaging them in exciting mentor-based programs that build science, engineering and technology skills, that inspire innovation, and that foster well-rounded life capabilities including self-confidence, communication, and leadership</a:t>
            </a:r>
            <a:r>
              <a:rPr lang="en-US" altLang="en-US" sz="3200" dirty="0" smtClean="0">
                <a:latin typeface="Calibri" panose="020F0502020204030204" pitchFamily="34" charset="0"/>
                <a:ea typeface="Open Sans" panose="020B0606030504020204" pitchFamily="34" charset="0"/>
                <a:cs typeface="Times New Roman" panose="02020603050405020304" pitchFamily="18" charset="0"/>
              </a:rPr>
              <a:t>.</a:t>
            </a:r>
          </a:p>
          <a:p>
            <a:pPr marL="457200" lvl="1" indent="0" algn="ctr">
              <a:lnSpc>
                <a:spcPct val="100000"/>
              </a:lnSpc>
              <a:spcBef>
                <a:spcPts val="500"/>
              </a:spcBef>
              <a:buSzPct val="100000"/>
              <a:buNone/>
              <a:defRPr/>
            </a:pPr>
            <a:endParaRPr lang="en-US" altLang="en-US" sz="3200" dirty="0">
              <a:latin typeface="Calibri" panose="020F0502020204030204" pitchFamily="34" charset="0"/>
              <a:ea typeface="Open Sans" panose="020B0606030504020204" pitchFamily="34" charset="0"/>
              <a:cs typeface="Times New Roman" panose="02020603050405020304" pitchFamily="18" charset="0"/>
            </a:endParaRPr>
          </a:p>
          <a:p>
            <a:pPr marL="457200" lvl="1" indent="0" algn="ctr">
              <a:lnSpc>
                <a:spcPct val="100000"/>
              </a:lnSpc>
              <a:spcBef>
                <a:spcPts val="500"/>
              </a:spcBef>
              <a:buSzPct val="100000"/>
              <a:buNone/>
              <a:defRPr/>
            </a:pPr>
            <a:r>
              <a:rPr lang="en-US" sz="3200" dirty="0"/>
              <a:t>FIRST Robotics Video   </a:t>
            </a:r>
            <a:r>
              <a:rPr lang="en-US" sz="3200" dirty="0">
                <a:hlinkClick r:id="rId2"/>
              </a:rPr>
              <a:t>https://</a:t>
            </a:r>
            <a:r>
              <a:rPr lang="en-US" sz="3200" dirty="0" smtClean="0">
                <a:hlinkClick r:id="rId2"/>
              </a:rPr>
              <a:t>youtu.be/31XZ5JsoU9g</a:t>
            </a:r>
            <a:endParaRPr lang="en-US" sz="3200" dirty="0" smtClean="0"/>
          </a:p>
          <a:p>
            <a:pPr marL="457200" lvl="1" indent="0" algn="ctr">
              <a:lnSpc>
                <a:spcPct val="100000"/>
              </a:lnSpc>
              <a:spcBef>
                <a:spcPts val="500"/>
              </a:spcBef>
              <a:buSzPct val="100000"/>
              <a:buNone/>
              <a:defRPr/>
            </a:pPr>
            <a:endParaRPr lang="en-US" sz="3200" dirty="0"/>
          </a:p>
          <a:p>
            <a:pPr marL="457200" lvl="1" indent="0" algn="ctr">
              <a:lnSpc>
                <a:spcPct val="100000"/>
              </a:lnSpc>
              <a:spcBef>
                <a:spcPts val="500"/>
              </a:spcBef>
              <a:buSzPct val="100000"/>
              <a:buNone/>
              <a:defRPr/>
            </a:pPr>
            <a:endParaRPr lang="en-US" altLang="en-US" sz="3200" dirty="0">
              <a:latin typeface="Calibri" panose="020F0502020204030204" pitchFamily="34" charset="0"/>
              <a:ea typeface="Open Sans" panose="020B0606030504020204" pitchFamily="34" charset="0"/>
              <a:cs typeface="Times New Roman" panose="02020603050405020304" pitchFamily="18" charset="0"/>
            </a:endParaRPr>
          </a:p>
        </p:txBody>
      </p:sp>
    </p:spTree>
    <p:extLst>
      <p:ext uri="{BB962C8B-B14F-4D97-AF65-F5344CB8AC3E}">
        <p14:creationId xmlns:p14="http://schemas.microsoft.com/office/powerpoint/2010/main" val="1751683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500" i="1" dirty="0" smtClean="0">
                <a:solidFill>
                  <a:schemeClr val="bg1"/>
                </a:solidFill>
              </a:rPr>
              <a:t>Questions?</a:t>
            </a:r>
            <a:endParaRPr lang="en-US" sz="5500" i="1" dirty="0">
              <a:solidFill>
                <a:schemeClr val="bg1"/>
              </a:solidFill>
            </a:endParaRPr>
          </a:p>
        </p:txBody>
      </p:sp>
      <p:sp>
        <p:nvSpPr>
          <p:cNvPr id="4" name="Subtitle 3"/>
          <p:cNvSpPr>
            <a:spLocks noGrp="1"/>
          </p:cNvSpPr>
          <p:nvPr>
            <p:ph type="subTitle" idx="1"/>
          </p:nvPr>
        </p:nvSpPr>
        <p:spPr/>
        <p:txBody>
          <a:bodyPr/>
          <a:lstStyle/>
          <a:p>
            <a:r>
              <a:rPr lang="en-US" dirty="0" smtClean="0"/>
              <a:t>Apple Pi FUN Video</a:t>
            </a:r>
            <a:endParaRPr lang="en-US" dirty="0"/>
          </a:p>
        </p:txBody>
      </p:sp>
    </p:spTree>
    <p:extLst>
      <p:ext uri="{BB962C8B-B14F-4D97-AF65-F5344CB8AC3E}">
        <p14:creationId xmlns:p14="http://schemas.microsoft.com/office/powerpoint/2010/main" val="36985805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tiers of first</a:t>
            </a:r>
            <a:endParaRPr lang="en-US"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941" y="1819507"/>
            <a:ext cx="9874036" cy="45965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44295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9600" dirty="0" smtClean="0"/>
              <a:t>$</a:t>
            </a:r>
            <a:endParaRPr lang="en-US" sz="9600" dirty="0"/>
          </a:p>
        </p:txBody>
      </p:sp>
      <p:sp>
        <p:nvSpPr>
          <p:cNvPr id="4" name="Content Placeholder 3"/>
          <p:cNvSpPr>
            <a:spLocks noGrp="1"/>
          </p:cNvSpPr>
          <p:nvPr>
            <p:ph idx="1"/>
          </p:nvPr>
        </p:nvSpPr>
        <p:spPr>
          <a:xfrm>
            <a:off x="593319" y="1116702"/>
            <a:ext cx="9149492" cy="3188262"/>
          </a:xfrm>
        </p:spPr>
        <p:txBody>
          <a:bodyPr/>
          <a:lstStyle/>
          <a:p>
            <a:pPr marL="0" indent="0">
              <a:buNone/>
            </a:pPr>
            <a:endParaRPr lang="en-US" dirty="0"/>
          </a:p>
          <a:p>
            <a:endParaRPr lang="en-US" dirty="0" smtClean="0"/>
          </a:p>
          <a:p>
            <a:r>
              <a:rPr lang="en-US" sz="3600" dirty="0" smtClean="0"/>
              <a:t>Over</a:t>
            </a:r>
            <a:r>
              <a:rPr lang="en-US" dirty="0" smtClean="0"/>
              <a:t> </a:t>
            </a:r>
            <a:r>
              <a:rPr lang="en-US" sz="6600" dirty="0" smtClean="0"/>
              <a:t>$80 </a:t>
            </a:r>
            <a:r>
              <a:rPr lang="en-US" sz="5400" dirty="0" smtClean="0"/>
              <a:t>Million </a:t>
            </a:r>
            <a:r>
              <a:rPr lang="en-US" sz="3600" dirty="0" smtClean="0"/>
              <a:t>in scholarship opportunities available/</a:t>
            </a:r>
            <a:r>
              <a:rPr lang="en-US" sz="5400" dirty="0" smtClean="0"/>
              <a:t>200</a:t>
            </a:r>
            <a:r>
              <a:rPr lang="en-US" sz="3600" dirty="0" smtClean="0"/>
              <a:t> providers</a:t>
            </a:r>
            <a:endParaRPr lang="en-US" sz="3600"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1225" y="3698061"/>
            <a:ext cx="4449315" cy="30128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004350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600" i="1" dirty="0" smtClean="0"/>
              <a:t>A brief history of apple pi</a:t>
            </a:r>
            <a:endParaRPr lang="en-US" sz="5600" i="1"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75499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development of the team</a:t>
            </a:r>
            <a:endParaRPr lang="en-US" dirty="0"/>
          </a:p>
        </p:txBody>
      </p:sp>
      <p:sp>
        <p:nvSpPr>
          <p:cNvPr id="3" name="Content Placeholder 2"/>
          <p:cNvSpPr>
            <a:spLocks noGrp="1"/>
          </p:cNvSpPr>
          <p:nvPr>
            <p:ph idx="1"/>
          </p:nvPr>
        </p:nvSpPr>
        <p:spPr>
          <a:xfrm>
            <a:off x="459968" y="1368366"/>
            <a:ext cx="11598682" cy="6289734"/>
          </a:xfrm>
        </p:spPr>
        <p:txBody>
          <a:bodyPr>
            <a:normAutofit/>
          </a:bodyPr>
          <a:lstStyle/>
          <a:p>
            <a:pPr>
              <a:lnSpc>
                <a:spcPts val="2300"/>
              </a:lnSpc>
              <a:spcBef>
                <a:spcPts val="450"/>
              </a:spcBef>
              <a:buSzPct val="100000"/>
              <a:defRPr/>
            </a:pPr>
            <a:endParaRPr lang="en-US" altLang="en-US" sz="1600" dirty="0"/>
          </a:p>
          <a:p>
            <a:pPr marL="344488" indent="-342900">
              <a:lnSpc>
                <a:spcPct val="150000"/>
              </a:lnSpc>
              <a:spcBef>
                <a:spcPts val="450"/>
              </a:spcBef>
              <a:buSzPct val="100000"/>
              <a:defRPr/>
            </a:pPr>
            <a:r>
              <a:rPr lang="en-US" altLang="en-US" sz="2400" dirty="0"/>
              <a:t> </a:t>
            </a:r>
            <a:r>
              <a:rPr lang="en-US" altLang="en-US" sz="2800" dirty="0"/>
              <a:t>Founded in 2007 by Al Bishop of Bishop's </a:t>
            </a:r>
            <a:r>
              <a:rPr lang="en-US" altLang="en-US" sz="2800" dirty="0" smtClean="0"/>
              <a:t>Orchard</a:t>
            </a:r>
            <a:endParaRPr lang="en-US" altLang="en-US" sz="1600" dirty="0" smtClean="0"/>
          </a:p>
          <a:p>
            <a:pPr>
              <a:lnSpc>
                <a:spcPct val="150000"/>
              </a:lnSpc>
              <a:spcBef>
                <a:spcPts val="450"/>
              </a:spcBef>
              <a:buSzPct val="100000"/>
              <a:defRPr/>
            </a:pPr>
            <a:r>
              <a:rPr lang="en-US" altLang="en-US" sz="2800" dirty="0" smtClean="0"/>
              <a:t>  Gained </a:t>
            </a:r>
            <a:r>
              <a:rPr lang="en-US" altLang="en-US" sz="2800" dirty="0"/>
              <a:t>support of local businesses and developed key </a:t>
            </a:r>
            <a:r>
              <a:rPr lang="en-US" altLang="en-US" sz="2800" dirty="0" smtClean="0"/>
              <a:t>sponsors</a:t>
            </a:r>
            <a:endParaRPr lang="en-US" altLang="en-US" sz="1600" dirty="0" smtClean="0"/>
          </a:p>
          <a:p>
            <a:pPr>
              <a:lnSpc>
                <a:spcPct val="150000"/>
              </a:lnSpc>
              <a:spcBef>
                <a:spcPts val="450"/>
              </a:spcBef>
              <a:buSzPct val="100000"/>
              <a:defRPr/>
            </a:pPr>
            <a:r>
              <a:rPr lang="en-US" altLang="en-US" sz="2800" dirty="0" smtClean="0"/>
              <a:t>  Became </a:t>
            </a:r>
            <a:r>
              <a:rPr lang="en-US" altLang="en-US" sz="2800" dirty="0"/>
              <a:t>a 4-H team in </a:t>
            </a:r>
            <a:r>
              <a:rPr lang="en-US" altLang="en-US" sz="2800" dirty="0" smtClean="0"/>
              <a:t>2010</a:t>
            </a:r>
            <a:endParaRPr lang="en-US" altLang="en-US" sz="1600" dirty="0" smtClean="0"/>
          </a:p>
          <a:p>
            <a:pPr>
              <a:lnSpc>
                <a:spcPct val="100000"/>
              </a:lnSpc>
              <a:spcBef>
                <a:spcPts val="450"/>
              </a:spcBef>
              <a:buSzPct val="100000"/>
              <a:defRPr/>
            </a:pPr>
            <a:r>
              <a:rPr lang="en-US" altLang="en-US" sz="2800" dirty="0" smtClean="0"/>
              <a:t> </a:t>
            </a:r>
            <a:r>
              <a:rPr lang="en-US" altLang="en-US" sz="2800" dirty="0"/>
              <a:t>Moved build locations to meet our growing demands </a:t>
            </a:r>
            <a:r>
              <a:rPr lang="en-US" altLang="en-US" sz="2800" dirty="0" smtClean="0"/>
              <a:t> - </a:t>
            </a:r>
          </a:p>
          <a:p>
            <a:pPr marL="0" indent="0">
              <a:lnSpc>
                <a:spcPct val="100000"/>
              </a:lnSpc>
              <a:spcBef>
                <a:spcPts val="450"/>
              </a:spcBef>
              <a:buSzPct val="100000"/>
              <a:buNone/>
              <a:defRPr/>
            </a:pPr>
            <a:r>
              <a:rPr lang="en-US" altLang="en-US" sz="2800" dirty="0"/>
              <a:t> </a:t>
            </a:r>
            <a:r>
              <a:rPr lang="en-US" altLang="en-US" sz="2800" dirty="0" smtClean="0"/>
              <a:t>    29 Soundview Rd, Building 2, Unit #3</a:t>
            </a:r>
            <a:endParaRPr lang="en-US" altLang="en-US" sz="2800" dirty="0"/>
          </a:p>
          <a:p>
            <a:pPr>
              <a:lnSpc>
                <a:spcPct val="100000"/>
              </a:lnSpc>
              <a:spcBef>
                <a:spcPts val="450"/>
              </a:spcBef>
              <a:buSzPct val="100000"/>
              <a:defRPr/>
            </a:pPr>
            <a:r>
              <a:rPr lang="en-US" altLang="en-US" sz="2800" dirty="0" smtClean="0"/>
              <a:t> Continuously grew over the years</a:t>
            </a:r>
          </a:p>
          <a:p>
            <a:pPr marL="687388" lvl="1" indent="-457200">
              <a:lnSpc>
                <a:spcPct val="100000"/>
              </a:lnSpc>
              <a:spcBef>
                <a:spcPts val="450"/>
              </a:spcBef>
              <a:buSzPct val="100000"/>
              <a:buFont typeface="Wingdings" panose="05000000000000000000" pitchFamily="2" charset="2"/>
              <a:buChar char="§"/>
              <a:defRPr/>
            </a:pPr>
            <a:r>
              <a:rPr lang="en-US" altLang="en-US" sz="2600" dirty="0" smtClean="0"/>
              <a:t>2008: 9 students</a:t>
            </a:r>
          </a:p>
          <a:p>
            <a:pPr marL="687388" lvl="1" indent="-457200">
              <a:lnSpc>
                <a:spcPct val="100000"/>
              </a:lnSpc>
              <a:spcBef>
                <a:spcPts val="450"/>
              </a:spcBef>
              <a:buSzPct val="100000"/>
              <a:buFont typeface="Wingdings" panose="05000000000000000000" pitchFamily="2" charset="2"/>
              <a:buChar char="§"/>
              <a:defRPr/>
            </a:pPr>
            <a:r>
              <a:rPr lang="en-US" altLang="en-US" sz="2800" dirty="0" smtClean="0"/>
              <a:t>2018:  55+ students</a:t>
            </a:r>
            <a:endParaRPr lang="en-US" altLang="en-US" sz="2800" dirty="0"/>
          </a:p>
          <a:p>
            <a:pPr lvl="1">
              <a:spcBef>
                <a:spcPts val="450"/>
              </a:spcBef>
              <a:buSzPct val="100000"/>
              <a:defRPr/>
            </a:pPr>
            <a:endParaRPr lang="en-US" alt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0405" y="3124906"/>
            <a:ext cx="941450" cy="93420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739887" y="3937233"/>
            <a:ext cx="3617325" cy="2034746"/>
          </a:xfrm>
          <a:prstGeom prst="rect">
            <a:avLst/>
          </a:prstGeom>
        </p:spPr>
      </p:pic>
    </p:spTree>
    <p:extLst>
      <p:ext uri="{BB962C8B-B14F-4D97-AF65-F5344CB8AC3E}">
        <p14:creationId xmlns:p14="http://schemas.microsoft.com/office/powerpoint/2010/main" val="138804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Beginnings of Success</a:t>
            </a:r>
            <a:r>
              <a:rPr lang="en-US" dirty="0" smtClean="0"/>
              <a:t> 2012-2018</a:t>
            </a:r>
            <a:endParaRPr lang="en-US" dirty="0"/>
          </a:p>
        </p:txBody>
      </p:sp>
      <p:sp>
        <p:nvSpPr>
          <p:cNvPr id="3" name="Content Placeholder 2"/>
          <p:cNvSpPr>
            <a:spLocks noGrp="1"/>
          </p:cNvSpPr>
          <p:nvPr>
            <p:ph sz="half" idx="1"/>
          </p:nvPr>
        </p:nvSpPr>
        <p:spPr>
          <a:xfrm>
            <a:off x="204957" y="1581665"/>
            <a:ext cx="5652146" cy="5276335"/>
          </a:xfrm>
        </p:spPr>
        <p:txBody>
          <a:bodyPr>
            <a:noAutofit/>
          </a:bodyPr>
          <a:lstStyle/>
          <a:p>
            <a:pPr>
              <a:lnSpc>
                <a:spcPct val="50000"/>
              </a:lnSpc>
              <a:spcAft>
                <a:spcPts val="0"/>
              </a:spcAft>
            </a:pPr>
            <a:r>
              <a:rPr lang="en-US" sz="1800" dirty="0"/>
              <a:t>World Championships </a:t>
            </a:r>
            <a:r>
              <a:rPr lang="en-US" sz="1800" dirty="0" smtClean="0"/>
              <a:t>6 </a:t>
            </a:r>
            <a:r>
              <a:rPr lang="en-US" sz="1800" dirty="0"/>
              <a:t>of </a:t>
            </a:r>
            <a:r>
              <a:rPr lang="en-US" sz="1800" dirty="0" smtClean="0"/>
              <a:t>8 years</a:t>
            </a:r>
          </a:p>
          <a:p>
            <a:pPr>
              <a:lnSpc>
                <a:spcPct val="100000"/>
              </a:lnSpc>
              <a:spcAft>
                <a:spcPts val="0"/>
              </a:spcAft>
            </a:pPr>
            <a:r>
              <a:rPr lang="en-US" sz="1800" dirty="0"/>
              <a:t>World Championship bracket quarterfinalist and semi finalist, ranked top 1.5% of teams worldwide   (2014 and 2015</a:t>
            </a:r>
            <a:r>
              <a:rPr lang="en-US" sz="1800" dirty="0" smtClean="0"/>
              <a:t>)</a:t>
            </a:r>
          </a:p>
          <a:p>
            <a:pPr>
              <a:lnSpc>
                <a:spcPct val="50000"/>
              </a:lnSpc>
              <a:spcAft>
                <a:spcPts val="0"/>
              </a:spcAft>
            </a:pPr>
            <a:r>
              <a:rPr lang="en-US" sz="1800" dirty="0"/>
              <a:t> New England District Champions 2015</a:t>
            </a:r>
          </a:p>
          <a:p>
            <a:pPr>
              <a:lnSpc>
                <a:spcPct val="50000"/>
              </a:lnSpc>
              <a:spcAft>
                <a:spcPts val="0"/>
              </a:spcAft>
            </a:pPr>
            <a:r>
              <a:rPr lang="en-US" sz="1800" dirty="0"/>
              <a:t>New England Chairman’s Award </a:t>
            </a:r>
            <a:r>
              <a:rPr lang="en-US" sz="1800" dirty="0" smtClean="0"/>
              <a:t>Winner 2014</a:t>
            </a:r>
            <a:endParaRPr lang="en-US" sz="1800" dirty="0"/>
          </a:p>
          <a:p>
            <a:pPr>
              <a:lnSpc>
                <a:spcPct val="50000"/>
              </a:lnSpc>
              <a:spcAft>
                <a:spcPts val="0"/>
              </a:spcAft>
            </a:pPr>
            <a:r>
              <a:rPr lang="en-US" sz="1800" dirty="0"/>
              <a:t>Hartford District Chairman’s Award </a:t>
            </a:r>
            <a:r>
              <a:rPr lang="en-US" sz="1800" dirty="0" smtClean="0"/>
              <a:t>Winner 2014, 2018</a:t>
            </a:r>
            <a:endParaRPr lang="en-US" sz="1800" dirty="0"/>
          </a:p>
          <a:p>
            <a:pPr>
              <a:lnSpc>
                <a:spcPct val="100000"/>
              </a:lnSpc>
              <a:spcAft>
                <a:spcPts val="0"/>
              </a:spcAft>
            </a:pPr>
            <a:r>
              <a:rPr lang="en-US" sz="1800" dirty="0"/>
              <a:t>New England Engineering Inspiration Award </a:t>
            </a:r>
            <a:r>
              <a:rPr lang="en-US" sz="1800" dirty="0" smtClean="0"/>
              <a:t>Winner  2015, 2018</a:t>
            </a:r>
          </a:p>
          <a:p>
            <a:pPr>
              <a:lnSpc>
                <a:spcPct val="100000"/>
              </a:lnSpc>
              <a:spcAft>
                <a:spcPts val="0"/>
              </a:spcAft>
            </a:pPr>
            <a:r>
              <a:rPr lang="en-US" sz="1800" dirty="0" smtClean="0"/>
              <a:t>WPI Regional Champion-2012 &amp; Imagery Award Recipient</a:t>
            </a:r>
          </a:p>
          <a:p>
            <a:pPr>
              <a:lnSpc>
                <a:spcPct val="100000"/>
              </a:lnSpc>
              <a:spcAft>
                <a:spcPts val="0"/>
              </a:spcAft>
            </a:pPr>
            <a:r>
              <a:rPr lang="en-US" sz="1800" dirty="0" smtClean="0"/>
              <a:t>State Champions 2015</a:t>
            </a:r>
          </a:p>
          <a:p>
            <a:pPr>
              <a:lnSpc>
                <a:spcPct val="100000"/>
              </a:lnSpc>
              <a:spcAft>
                <a:spcPts val="0"/>
              </a:spcAft>
            </a:pPr>
            <a:r>
              <a:rPr lang="en-US" sz="1800" dirty="0" smtClean="0"/>
              <a:t>Numbers of finalist/semi finalist competition awards</a:t>
            </a:r>
          </a:p>
          <a:p>
            <a:pPr>
              <a:lnSpc>
                <a:spcPct val="50000"/>
              </a:lnSpc>
              <a:spcAft>
                <a:spcPts val="0"/>
              </a:spcAft>
            </a:pPr>
            <a:r>
              <a:rPr lang="en-US" sz="1800" dirty="0" smtClean="0"/>
              <a:t>Grew from 22 – 55 students</a:t>
            </a:r>
          </a:p>
          <a:p>
            <a:pPr>
              <a:lnSpc>
                <a:spcPct val="50000"/>
              </a:lnSpc>
              <a:spcAft>
                <a:spcPts val="0"/>
              </a:spcAft>
            </a:pPr>
            <a:r>
              <a:rPr lang="en-US" sz="1800" dirty="0" smtClean="0"/>
              <a:t>First FLL team, now 9 teams          </a:t>
            </a:r>
          </a:p>
          <a:p>
            <a:pPr>
              <a:lnSpc>
                <a:spcPct val="50000"/>
              </a:lnSpc>
              <a:spcAft>
                <a:spcPts val="0"/>
              </a:spcAft>
            </a:pPr>
            <a:r>
              <a:rPr lang="en-US" sz="1800" dirty="0" smtClean="0"/>
              <a:t>Game Video - </a:t>
            </a:r>
            <a:r>
              <a:rPr lang="en-US" sz="1800" dirty="0">
                <a:hlinkClick r:id="rId2"/>
              </a:rPr>
              <a:t>https://</a:t>
            </a:r>
            <a:r>
              <a:rPr lang="en-US" sz="1800" dirty="0" smtClean="0">
                <a:hlinkClick r:id="rId2"/>
              </a:rPr>
              <a:t>youtu.be/rYhJflwHLQU</a:t>
            </a:r>
            <a:endParaRPr lang="en-US" sz="1800" dirty="0" smtClean="0"/>
          </a:p>
          <a:p>
            <a:pPr>
              <a:lnSpc>
                <a:spcPct val="50000"/>
              </a:lnSpc>
              <a:spcAft>
                <a:spcPts val="0"/>
              </a:spcAft>
            </a:pPr>
            <a:endParaRPr lang="en-US" sz="1800"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6674" y="1566092"/>
            <a:ext cx="3350186" cy="19913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7103" y="1443904"/>
            <a:ext cx="3465516" cy="21135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774" b="5158"/>
          <a:stretch/>
        </p:blipFill>
        <p:spPr>
          <a:xfrm>
            <a:off x="8724442" y="3755137"/>
            <a:ext cx="3442607" cy="2151393"/>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8148" t="21389" r="625" b="5278"/>
          <a:stretch/>
        </p:blipFill>
        <p:spPr>
          <a:xfrm>
            <a:off x="5857103" y="3770709"/>
            <a:ext cx="3134411" cy="2151392"/>
          </a:xfrm>
          <a:prstGeom prst="rect">
            <a:avLst/>
          </a:prstGeom>
        </p:spPr>
      </p:pic>
    </p:spTree>
    <p:extLst>
      <p:ext uri="{BB962C8B-B14F-4D97-AF65-F5344CB8AC3E}">
        <p14:creationId xmlns:p14="http://schemas.microsoft.com/office/powerpoint/2010/main" val="59868672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ysClr val="windowText" lastClr="000000"/>
      </a:dk1>
      <a:lt1>
        <a:sysClr val="window" lastClr="FFFFFF"/>
      </a:lt1>
      <a:dk2>
        <a:srgbClr val="323232"/>
      </a:dk2>
      <a:lt2>
        <a:srgbClr val="E3DED1"/>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tint val="98000"/>
              </a:schemeClr>
              <a:schemeClr val="phClr">
                <a:tint val="99000"/>
                <a:shade val="96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C3935CB6-B0E3-44A7-AB37-996D901F73AB}"/>
    </a:ext>
  </a:extLst>
</a:theme>
</file>

<file path=docProps/app.xml><?xml version="1.0" encoding="utf-8"?>
<Properties xmlns="http://schemas.openxmlformats.org/officeDocument/2006/extended-properties" xmlns:vt="http://schemas.openxmlformats.org/officeDocument/2006/docPropsVTypes">
  <Template>TM03090430[[fn=Banded]]</Template>
  <TotalTime>19985</TotalTime>
  <Words>1843</Words>
  <Application>Microsoft Office PowerPoint</Application>
  <PresentationFormat>Widescreen</PresentationFormat>
  <Paragraphs>318</Paragraphs>
  <Slides>40</Slides>
  <Notes>0</Notes>
  <HiddenSlides>4</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Calibri</vt:lpstr>
      <vt:lpstr>Calibri Light</vt:lpstr>
      <vt:lpstr>Corbel</vt:lpstr>
      <vt:lpstr>CSNPWDT NFI</vt:lpstr>
      <vt:lpstr>Open Sans</vt:lpstr>
      <vt:lpstr>Times New Roman</vt:lpstr>
      <vt:lpstr>Wingdings</vt:lpstr>
      <vt:lpstr>Banded</vt:lpstr>
      <vt:lpstr>apple pi robotics</vt:lpstr>
      <vt:lpstr>Agenda</vt:lpstr>
      <vt:lpstr>What is first robotics?</vt:lpstr>
      <vt:lpstr>What is First Robotics?</vt:lpstr>
      <vt:lpstr>The tiers of first</vt:lpstr>
      <vt:lpstr>$</vt:lpstr>
      <vt:lpstr>A brief history of apple pi</vt:lpstr>
      <vt:lpstr>The development of the team</vt:lpstr>
      <vt:lpstr>Beginnings of Success 2012-2018</vt:lpstr>
      <vt:lpstr>2013</vt:lpstr>
      <vt:lpstr>2014</vt:lpstr>
      <vt:lpstr>2015</vt:lpstr>
      <vt:lpstr>2016</vt:lpstr>
      <vt:lpstr>The season at a glance</vt:lpstr>
      <vt:lpstr>Bash at the beach</vt:lpstr>
      <vt:lpstr>Fall training</vt:lpstr>
      <vt:lpstr>Fall training</vt:lpstr>
      <vt:lpstr>Paperwork, ugh!</vt:lpstr>
      <vt:lpstr>Youth protection program</vt:lpstr>
      <vt:lpstr>FIRST youth protection program</vt:lpstr>
      <vt:lpstr>Build season</vt:lpstr>
      <vt:lpstr>Build season schedule</vt:lpstr>
      <vt:lpstr>competition season schedule</vt:lpstr>
      <vt:lpstr>Event awards</vt:lpstr>
      <vt:lpstr>Community</vt:lpstr>
      <vt:lpstr>Community outreach</vt:lpstr>
      <vt:lpstr>Civic responsibility</vt:lpstr>
      <vt:lpstr>Team logistics</vt:lpstr>
      <vt:lpstr>Meeting Locations/times</vt:lpstr>
      <vt:lpstr>Competition travel &amp; cost logistics</vt:lpstr>
      <vt:lpstr>Team Costs and fundraising</vt:lpstr>
      <vt:lpstr>student Costs and fundraising</vt:lpstr>
      <vt:lpstr>student Costs and fundraising</vt:lpstr>
      <vt:lpstr>communications</vt:lpstr>
      <vt:lpstr>Our expectations</vt:lpstr>
      <vt:lpstr>expectations</vt:lpstr>
      <vt:lpstr>Parent assistance</vt:lpstr>
      <vt:lpstr>Gracious professionalism</vt:lpstr>
      <vt:lpstr>Next Tuesday</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apple pi robotics</dc:title>
  <dc:creator>Jim Scott</dc:creator>
  <cp:lastModifiedBy>Jim Scott</cp:lastModifiedBy>
  <cp:revision>133</cp:revision>
  <dcterms:created xsi:type="dcterms:W3CDTF">2015-09-16T20:45:06Z</dcterms:created>
  <dcterms:modified xsi:type="dcterms:W3CDTF">2018-09-13T14:13:05Z</dcterms:modified>
</cp:coreProperties>
</file>