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75" r:id="rId2"/>
    <p:sldId id="263" r:id="rId3"/>
    <p:sldId id="316" r:id="rId4"/>
    <p:sldId id="317" r:id="rId5"/>
    <p:sldId id="318" r:id="rId6"/>
    <p:sldId id="300" r:id="rId7"/>
    <p:sldId id="258" r:id="rId8"/>
    <p:sldId id="297" r:id="rId9"/>
    <p:sldId id="298" r:id="rId10"/>
    <p:sldId id="276" r:id="rId11"/>
    <p:sldId id="347" r:id="rId12"/>
    <p:sldId id="348" r:id="rId13"/>
    <p:sldId id="349" r:id="rId14"/>
    <p:sldId id="350" r:id="rId15"/>
    <p:sldId id="351" r:id="rId16"/>
    <p:sldId id="352" r:id="rId17"/>
    <p:sldId id="354" r:id="rId18"/>
    <p:sldId id="355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70" r:id="rId32"/>
    <p:sldId id="371" r:id="rId33"/>
    <p:sldId id="373" r:id="rId34"/>
    <p:sldId id="37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4B10"/>
    <a:srgbClr val="E39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>
      <p:cViewPr varScale="1">
        <p:scale>
          <a:sx n="62" d="100"/>
          <a:sy n="62" d="100"/>
        </p:scale>
        <p:origin x="-6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79F37-E403-47A9-B684-5D6C92AED847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4A1BB-8BC8-4412-AE42-86BCE97A6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86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76E1-286F-485C-AB55-C20531CF58C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131C0-C857-45C7-8B18-D52BFD96AE0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9A6D30-8063-416E-BC07-3D6F41A7B4D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C9A9D2-77BB-4646-9C1E-2B99D2A2D22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4C8130-0A6A-44DC-90E5-E7C265631E2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7FD9E8-10D7-4A9F-95C5-D3898137F25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D0876-9581-4117-B097-9AC3D7B9EBF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76E1-286F-485C-AB55-C20531CF58C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76E1-286F-485C-AB55-C20531CF58C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AA7106-B488-49C7-89AC-9674D13A13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4A1BB-8BC8-4412-AE42-86BCE97A6D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9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4A1BB-8BC8-4412-AE42-86BCE97A6D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9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4A1BB-8BC8-4412-AE42-86BCE97A6D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69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76E1-286F-485C-AB55-C20531CF58C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76E1-286F-485C-AB55-C20531CF58C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76E1-286F-485C-AB55-C20531CF58C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509B-F5D4-4576-9757-4643322EFB5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131C0-C857-45C7-8B18-D52BFD96AE0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75C0-B5B0-42D8-BBBF-D3FE66F78606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C434-43A0-472E-ADD2-BC0F0972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9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75C0-B5B0-42D8-BBBF-D3FE66F78606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C434-43A0-472E-ADD2-BC0F0972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4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75C0-B5B0-42D8-BBBF-D3FE66F78606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C434-43A0-472E-ADD2-BC0F0972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830763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75C0-B5B0-42D8-BBBF-D3FE66F78606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C434-43A0-472E-ADD2-BC0F0972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9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75C0-B5B0-42D8-BBBF-D3FE66F78606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C434-43A0-472E-ADD2-BC0F0972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4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7467600" cy="609600"/>
          </a:xfrm>
        </p:spPr>
        <p:txBody>
          <a:bodyPr/>
          <a:lstStyle>
            <a:lvl1pPr marL="0" indent="0">
              <a:buNone/>
              <a:defRPr sz="2800" i="1">
                <a:latin typeface="Comic Sans MS" panose="030F0702030302020204" pitchFamily="66" charset="0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>
            <a:lvl1pPr>
              <a:defRPr sz="2400">
                <a:latin typeface="Comic Sans MS" panose="030F0702030302020204" pitchFamily="66" charset="0"/>
              </a:defRPr>
            </a:lvl1pPr>
            <a:lvl2pPr>
              <a:defRPr sz="2000">
                <a:latin typeface="Comic Sans MS" panose="030F0702030302020204" pitchFamily="66" charset="0"/>
              </a:defRPr>
            </a:lvl2pPr>
            <a:lvl3pPr>
              <a:defRPr sz="1800">
                <a:latin typeface="Comic Sans MS" panose="030F0702030302020204" pitchFamily="66" charset="0"/>
              </a:defRPr>
            </a:lvl3pPr>
            <a:lvl4pPr>
              <a:defRPr sz="1600">
                <a:latin typeface="Comic Sans MS" panose="030F0702030302020204" pitchFamily="66" charset="0"/>
              </a:defRPr>
            </a:lvl4pPr>
            <a:lvl5pPr>
              <a:defRPr sz="1600">
                <a:latin typeface="Comic Sans MS" panose="030F0702030302020204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75C0-B5B0-42D8-BBBF-D3FE66F78606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C434-43A0-472E-ADD2-BC0F09728BC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17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75C0-B5B0-42D8-BBBF-D3FE66F78606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C434-43A0-472E-ADD2-BC0F0972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5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75C0-B5B0-42D8-BBBF-D3FE66F78606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C434-43A0-472E-ADD2-BC0F0972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3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75C0-B5B0-42D8-BBBF-D3FE66F78606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C434-43A0-472E-ADD2-BC0F0972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8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75C0-B5B0-42D8-BBBF-D3FE66F78606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C434-43A0-472E-ADD2-BC0F0972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4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75C0-B5B0-42D8-BBBF-D3FE66F78606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C434-43A0-472E-ADD2-BC0F0972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7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B75C0-B5B0-42D8-BBBF-D3FE66F78606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DC434-43A0-472E-ADD2-BC0F0972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4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efdelphi.com/forums/showthread.php?p=779981#post77998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cmaster.com/#standard-conveyor-belts/=olycq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vexrobotics.com/vexpro/wheels-and-hubs/217-2903.html" TargetMode="Externa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1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AiwLRGsNr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8XkgUBZqWdA" TargetMode="External"/><Relationship Id="rId4" Type="http://schemas.openxmlformats.org/officeDocument/2006/relationships/hyperlink" Target="http://www.applepirobotics.org/media/videos-2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VDy4-b_hxo" TargetMode="External"/><Relationship Id="rId2" Type="http://schemas.openxmlformats.org/officeDocument/2006/relationships/hyperlink" Target="http://www.applepirobotics.org/media/videos-2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Design / Build Basic Steps: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830763"/>
          </a:xfrm>
        </p:spPr>
        <p:txBody>
          <a:bodyPr>
            <a:normAutofit fontScale="92500"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Understand the Game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Game Strategy – How to win at the game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Robot Attributes required to win a game</a:t>
            </a:r>
            <a:endParaRPr lang="en-US" sz="2400" i="1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b="1" i="1" dirty="0" smtClean="0"/>
              <a:t>“Strategic Design” </a:t>
            </a:r>
          </a:p>
          <a:p>
            <a:pPr marL="736600" lvl="1" indent="-341313">
              <a:spcBef>
                <a:spcPts val="1200"/>
              </a:spcBef>
              <a:buFont typeface="+mj-lt"/>
              <a:buAutoNum type="alphaLcPeriod"/>
            </a:pPr>
            <a:r>
              <a:rPr lang="en-US" sz="2000" dirty="0" smtClean="0"/>
              <a:t>Drive train – A good drive train is a must – it allows you to play</a:t>
            </a:r>
          </a:p>
          <a:p>
            <a:pPr marL="625475" lvl="1" indent="-225425">
              <a:spcBef>
                <a:spcPts val="1200"/>
              </a:spcBef>
              <a:buFont typeface="+mj-lt"/>
              <a:buAutoNum type="alphaLcPeriod"/>
            </a:pPr>
            <a:r>
              <a:rPr lang="en-US" sz="2000" dirty="0" smtClean="0"/>
              <a:t> Game-piece manipulator designs – difference maker</a:t>
            </a:r>
          </a:p>
          <a:p>
            <a:pPr marL="1025525" lvl="2" indent="-225425">
              <a:spcBef>
                <a:spcPts val="1200"/>
              </a:spcBef>
              <a:buFont typeface="+mj-lt"/>
              <a:buAutoNum type="alphaLcPeriod"/>
            </a:pPr>
            <a:r>
              <a:rPr lang="en-US" sz="1800" dirty="0" smtClean="0"/>
              <a:t>3 subsystems</a:t>
            </a:r>
          </a:p>
          <a:p>
            <a:pPr marL="395288" indent="-395288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 Prototype, and refine  (Repeat as necessary)</a:t>
            </a:r>
          </a:p>
          <a:p>
            <a:pPr marL="857250" lvl="1" indent="-457200">
              <a:spcBef>
                <a:spcPts val="1200"/>
              </a:spcBef>
              <a:buFont typeface="+mj-lt"/>
              <a:buAutoNum type="alphaLcPeriod"/>
            </a:pPr>
            <a:r>
              <a:rPr lang="en-US" sz="2000" dirty="0" smtClean="0"/>
              <a:t>Use of CAD – virtual prototypes can reduce development time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Get done early – and practice, practice! &amp; Refine some more!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519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Drive Motors (and Transmissions)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For many years CIM motors have been the staple of drive trains </a:t>
            </a:r>
          </a:p>
          <a:p>
            <a:pPr lvl="2">
              <a:spcBef>
                <a:spcPts val="1200"/>
              </a:spcBef>
            </a:pPr>
            <a:r>
              <a:rPr lang="en-US" sz="1600" dirty="0" smtClean="0"/>
              <a:t>2, 4, 6 CIM drives  (4 most common, 6 was great for 2013, 2 all needed in 2009)</a:t>
            </a:r>
          </a:p>
          <a:p>
            <a:pPr lvl="2">
              <a:spcBef>
                <a:spcPts val="1200"/>
              </a:spcBef>
            </a:pPr>
            <a:r>
              <a:rPr lang="en-US" sz="1800" dirty="0" smtClean="0"/>
              <a:t>Generally want all the CIMs you can have on your drive train</a:t>
            </a:r>
          </a:p>
          <a:p>
            <a:pPr lvl="2">
              <a:spcBef>
                <a:spcPts val="1200"/>
              </a:spcBef>
            </a:pPr>
            <a:r>
              <a:rPr lang="en-US" sz="1800" dirty="0" smtClean="0"/>
              <a:t>3 CIM allows for full torque  single speed (no need for 2 speed?)</a:t>
            </a:r>
          </a:p>
          <a:p>
            <a:pPr lvl="2">
              <a:spcBef>
                <a:spcPts val="1200"/>
              </a:spcBef>
            </a:pPr>
            <a:r>
              <a:rPr lang="en-US" sz="1800" dirty="0" err="1" smtClean="0"/>
              <a:t>Supershifters</a:t>
            </a:r>
            <a:r>
              <a:rPr lang="en-US" sz="1800" dirty="0" smtClean="0"/>
              <a:t> (AM)  2 speed gearboxes used 2 of last 4 years, takes lots of driver training – unless automated…..!</a:t>
            </a:r>
          </a:p>
          <a:p>
            <a:pPr lvl="2">
              <a:spcBef>
                <a:spcPts val="1200"/>
              </a:spcBef>
            </a:pPr>
            <a:endParaRPr lang="en-US" sz="1800" dirty="0"/>
          </a:p>
          <a:p>
            <a:pPr lvl="2">
              <a:spcBef>
                <a:spcPts val="1200"/>
              </a:spcBef>
            </a:pPr>
            <a:r>
              <a:rPr lang="en-US" sz="1800" dirty="0" smtClean="0"/>
              <a:t>Test opportunity on 2012 robot.</a:t>
            </a:r>
          </a:p>
          <a:p>
            <a:pPr lvl="1">
              <a:spcBef>
                <a:spcPts val="12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299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 Custom Drive Trains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Drivetrains / Chassis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8486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Team 610 (world champs) simple/ custom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/>
          <a:stretch/>
        </p:blipFill>
        <p:spPr bwMode="auto">
          <a:xfrm>
            <a:off x="0" y="1752600"/>
            <a:ext cx="6187576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1524000"/>
            <a:ext cx="2819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indent="-58738">
              <a:buFont typeface="Arial" pitchFamily="34" charset="0"/>
              <a:buChar char="•"/>
            </a:pPr>
            <a:r>
              <a:rPr lang="en-US" sz="1600" dirty="0" smtClean="0"/>
              <a:t>6 CIM Drive custom gear train</a:t>
            </a:r>
          </a:p>
          <a:p>
            <a:pPr marL="58738" indent="-58738">
              <a:buFont typeface="Arial" pitchFamily="34" charset="0"/>
              <a:buChar char="•"/>
            </a:pPr>
            <a:endParaRPr lang="en-US" sz="1600" dirty="0" smtClean="0"/>
          </a:p>
          <a:p>
            <a:pPr marL="58738" indent="-58738">
              <a:buFont typeface="Arial" pitchFamily="34" charset="0"/>
              <a:buChar char="•"/>
            </a:pPr>
            <a:r>
              <a:rPr lang="en-US" sz="1600" dirty="0" smtClean="0"/>
              <a:t>All CIMS low to maximize low </a:t>
            </a:r>
            <a:r>
              <a:rPr lang="en-US" sz="1600" dirty="0" err="1" smtClean="0"/>
              <a:t>c.g</a:t>
            </a:r>
            <a:r>
              <a:rPr lang="en-US" sz="1600" dirty="0" smtClean="0"/>
              <a:t> – note battery clamp low and in the middle also.</a:t>
            </a:r>
          </a:p>
          <a:p>
            <a:pPr marL="58738" indent="-58738">
              <a:buFont typeface="Arial" pitchFamily="34" charset="0"/>
              <a:buChar char="•"/>
            </a:pPr>
            <a:endParaRPr lang="en-US" sz="1600" dirty="0" smtClean="0"/>
          </a:p>
          <a:p>
            <a:pPr marL="58738" indent="-58738">
              <a:buFont typeface="Arial" pitchFamily="34" charset="0"/>
              <a:buChar char="•"/>
            </a:pPr>
            <a:r>
              <a:rPr lang="en-US" sz="1600" dirty="0" smtClean="0"/>
              <a:t>Frame is all bolted together with spacers.</a:t>
            </a:r>
          </a:p>
          <a:p>
            <a:pPr marL="58738" indent="-58738">
              <a:buFont typeface="Arial" pitchFamily="34" charset="0"/>
              <a:buChar char="•"/>
            </a:pPr>
            <a:endParaRPr lang="en-US" sz="1600" dirty="0" smtClean="0"/>
          </a:p>
          <a:p>
            <a:pPr marL="58738" indent="-58738">
              <a:buFont typeface="Arial" pitchFamily="34" charset="0"/>
              <a:buChar char="•"/>
            </a:pPr>
            <a:r>
              <a:rPr lang="en-US" sz="1600" dirty="0" smtClean="0"/>
              <a:t>Threaded rod through 1 in square channels.</a:t>
            </a:r>
          </a:p>
          <a:p>
            <a:pPr marL="58738" indent="-58738">
              <a:buFont typeface="Arial" pitchFamily="34" charset="0"/>
              <a:buChar char="•"/>
            </a:pPr>
            <a:endParaRPr lang="en-US" sz="1600" dirty="0"/>
          </a:p>
          <a:p>
            <a:pPr marL="58738" indent="-58738">
              <a:buFont typeface="Arial" pitchFamily="34" charset="0"/>
              <a:buChar char="•"/>
            </a:pPr>
            <a:r>
              <a:rPr lang="en-US" sz="1600" dirty="0" smtClean="0"/>
              <a:t>Precision machining for custom gear drive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Otherwise simple machining</a:t>
            </a:r>
          </a:p>
          <a:p>
            <a:pPr marL="58738" indent="-58738">
              <a:buFont typeface="Arial" pitchFamily="34" charset="0"/>
              <a:buChar char="•"/>
            </a:pPr>
            <a:endParaRPr lang="en-US" sz="1600" dirty="0"/>
          </a:p>
          <a:p>
            <a:pPr marL="58738" indent="-58738">
              <a:buFont typeface="Arial" pitchFamily="34" charset="0"/>
              <a:buChar char="•"/>
            </a:pPr>
            <a:r>
              <a:rPr lang="en-US" sz="1600" dirty="0" err="1" smtClean="0"/>
              <a:t>VersaPro</a:t>
            </a:r>
            <a:r>
              <a:rPr lang="en-US" sz="1600" dirty="0" smtClean="0"/>
              <a:t> Wheels</a:t>
            </a:r>
          </a:p>
          <a:p>
            <a:pPr marL="58738" indent="-58738">
              <a:buFont typeface="Arial" pitchFamily="34" charset="0"/>
              <a:buChar char="•"/>
            </a:pPr>
            <a:endParaRPr lang="en-US" sz="1600" dirty="0"/>
          </a:p>
          <a:p>
            <a:pPr marL="58738" indent="-58738">
              <a:buFont typeface="Arial" pitchFamily="34" charset="0"/>
              <a:buChar char="•"/>
            </a:pPr>
            <a:r>
              <a:rPr lang="en-US" sz="1600" dirty="0" smtClean="0"/>
              <a:t>Dead Axle set up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6501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400"/>
            <a:ext cx="8991600" cy="965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Miss Daisy’s 8 wheel drive – 2012 (Einstein)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800" dirty="0" smtClean="0"/>
              <a:t>80/20 material frame,  6” wheels packed tight for bump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686800" cy="609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Note also simple COTs components and layout – </a:t>
            </a:r>
            <a:r>
              <a:rPr lang="en-US" dirty="0" smtClean="0"/>
              <a:t>clean, not </a:t>
            </a:r>
            <a:r>
              <a:rPr lang="en-US" dirty="0"/>
              <a:t>difficult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5" t="26785" r="39204" b="16866"/>
          <a:stretch/>
        </p:blipFill>
        <p:spPr bwMode="auto">
          <a:xfrm>
            <a:off x="609600" y="1511809"/>
            <a:ext cx="7772400" cy="519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5715000"/>
            <a:ext cx="23622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Bearing blocks (allow easy chain or belt tightening 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209800" y="5715000"/>
            <a:ext cx="609600" cy="30480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391400" y="3970540"/>
            <a:ext cx="17526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Blue Nitrile Tread from McMaster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6019800"/>
            <a:ext cx="1295400" cy="646331"/>
          </a:xfrm>
          <a:prstGeom prst="rect">
            <a:avLst/>
          </a:prstGeom>
          <a:solidFill>
            <a:srgbClr val="E39A79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Live Axle Set-up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West Coast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6WD or 8WD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50000" r="13259" b="2000"/>
          <a:stretch/>
        </p:blipFill>
        <p:spPr bwMode="auto">
          <a:xfrm>
            <a:off x="5662539" y="1340432"/>
            <a:ext cx="3468761" cy="292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View Pos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439988" y="-2047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4394" y="1752600"/>
            <a:ext cx="549060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Team 254 – Cheesy Poofs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Maximizes width of wheel base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Wheels are over hung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Axles have 2 bearings in a 1x2 box section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Typically a cam chain/belt tensioning system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More space inside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Light weight – uses bumpers as part of structure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Some integrate custom transmission with it</a:t>
            </a:r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Usually requires higher precision machining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395" y="5552053"/>
            <a:ext cx="5262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You don’t choose a WCD if you have not already developed a base design before the season</a:t>
            </a:r>
            <a:endParaRPr lang="en-US" b="1" i="1" dirty="0"/>
          </a:p>
          <a:p>
            <a:r>
              <a:rPr lang="en-US" dirty="0" smtClean="0"/>
              <a:t>Some advantages but not necessarily optimum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977" y="4267198"/>
            <a:ext cx="3454401" cy="259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Sheet Metal Chassis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&amp; All gear drive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874837"/>
            <a:ext cx="3581400" cy="4144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Requires close relationship with Sheet Metal shop</a:t>
            </a:r>
          </a:p>
          <a:p>
            <a:pPr lvl="1"/>
            <a:r>
              <a:rPr lang="en-US" sz="1800" dirty="0" smtClean="0"/>
              <a:t>Water-jet</a:t>
            </a:r>
          </a:p>
          <a:p>
            <a:pPr lvl="1"/>
            <a:r>
              <a:rPr lang="en-US" sz="1800" dirty="0" smtClean="0"/>
              <a:t>Bending</a:t>
            </a:r>
          </a:p>
          <a:p>
            <a:pPr lvl="1"/>
            <a:r>
              <a:rPr lang="en-US" sz="1800" dirty="0" smtClean="0"/>
              <a:t>High precision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Strong CAD</a:t>
            </a:r>
          </a:p>
          <a:p>
            <a:endParaRPr lang="en-US" sz="2000" dirty="0"/>
          </a:p>
          <a:p>
            <a:pPr lvl="2"/>
            <a:endParaRPr lang="en-US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092" y="1295400"/>
            <a:ext cx="377151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005" y="4613656"/>
            <a:ext cx="3581400" cy="224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6019800"/>
            <a:ext cx="109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Team 488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Bearing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7467600" cy="381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How to Conveniently Keep Belts/Chains Tensioned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593866"/>
            <a:ext cx="5972579" cy="2799594"/>
          </a:xfrm>
        </p:spPr>
        <p:txBody>
          <a:bodyPr>
            <a:noAutofit/>
          </a:bodyPr>
          <a:lstStyle/>
          <a:p>
            <a:r>
              <a:rPr lang="en-US" sz="1600" dirty="0" smtClean="0"/>
              <a:t>How to conveniently be able to adjust tension and spacing of drive (or other) axles?</a:t>
            </a:r>
            <a:endParaRPr lang="en-US" sz="1600" dirty="0"/>
          </a:p>
          <a:p>
            <a:r>
              <a:rPr lang="en-US" sz="1600" dirty="0" smtClean="0"/>
              <a:t>Or could be:</a:t>
            </a:r>
          </a:p>
          <a:p>
            <a:r>
              <a:rPr lang="en-US" sz="1600" dirty="0" smtClean="0"/>
              <a:t>Using Ball bearing – AM or </a:t>
            </a:r>
            <a:r>
              <a:rPr lang="en-US" sz="1600" dirty="0" err="1" smtClean="0"/>
              <a:t>VexPro</a:t>
            </a:r>
            <a:endParaRPr lang="en-US" sz="1600" dirty="0" smtClean="0"/>
          </a:p>
          <a:p>
            <a:pPr lvl="1"/>
            <a:r>
              <a:rPr lang="en-US" sz="1200" dirty="0" smtClean="0"/>
              <a:t>Different shaft diameters and also Hex</a:t>
            </a:r>
          </a:p>
          <a:p>
            <a:pPr lvl="2"/>
            <a:r>
              <a:rPr lang="en-US" sz="1100" dirty="0" smtClean="0"/>
              <a:t>Hex bearings can be hard to get and/or unreliable</a:t>
            </a:r>
          </a:p>
          <a:p>
            <a:pPr lvl="2"/>
            <a:r>
              <a:rPr lang="en-US" sz="1100" dirty="0" smtClean="0"/>
              <a:t>Bearing is .25” thick + .0625” flange</a:t>
            </a:r>
          </a:p>
          <a:p>
            <a:r>
              <a:rPr lang="en-US" sz="1600" dirty="0" smtClean="0"/>
              <a:t>Design a bearing block to hold bearing and fit 1020   T-slot hardware  80/20)?</a:t>
            </a:r>
          </a:p>
          <a:p>
            <a:pPr lvl="2"/>
            <a:r>
              <a:rPr lang="en-US" sz="1100" dirty="0" smtClean="0"/>
              <a:t>Desire bolt hole center distances to be 1”</a:t>
            </a:r>
          </a:p>
          <a:p>
            <a:pPr lvl="3"/>
            <a:r>
              <a:rPr lang="en-US" sz="1050" dirty="0" smtClean="0"/>
              <a:t>for use with 1020 t-slot</a:t>
            </a:r>
          </a:p>
          <a:p>
            <a:pPr lvl="2"/>
            <a:endParaRPr lang="en-US" sz="1100" dirty="0" smtClean="0"/>
          </a:p>
          <a:p>
            <a:pPr lvl="1"/>
            <a:endParaRPr lang="en-US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928" y="1676400"/>
            <a:ext cx="1981200" cy="166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5183" y="3276600"/>
            <a:ext cx="1998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Robot Marketplace</a:t>
            </a:r>
          </a:p>
          <a:p>
            <a:r>
              <a:rPr lang="en-US" sz="1400" dirty="0" smtClean="0"/>
              <a:t>½” round shaft, cast Iron</a:t>
            </a:r>
            <a:endParaRPr lang="en-US" sz="1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397" y="4393460"/>
            <a:ext cx="1753969" cy="175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603" y="4038600"/>
            <a:ext cx="2780397" cy="265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7" t="50883" r="33300" b="17112"/>
          <a:stretch/>
        </p:blipFill>
        <p:spPr bwMode="auto">
          <a:xfrm>
            <a:off x="228600" y="4191000"/>
            <a:ext cx="1371600" cy="237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4" t="55852" r="31472" b="13988"/>
          <a:stretch/>
        </p:blipFill>
        <p:spPr bwMode="auto">
          <a:xfrm>
            <a:off x="1600200" y="4301116"/>
            <a:ext cx="1743942" cy="220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81200" y="64770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1020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1549" y="639664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9948" y="6198156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5/16”</a:t>
            </a:r>
            <a:endParaRPr lang="en-US" sz="16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246109" y="4393460"/>
            <a:ext cx="0" cy="13215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27649" y="4876800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1”</a:t>
            </a:r>
            <a:endParaRPr lang="en-US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1623392" cy="113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1600" y="6477000"/>
            <a:ext cx="1024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aluminum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942017" y="4747736"/>
            <a:ext cx="15161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1.125” hole</a:t>
            </a:r>
          </a:p>
          <a:p>
            <a:pPr algn="ctr"/>
            <a:r>
              <a:rPr lang="en-US" sz="1400" dirty="0" smtClean="0"/>
              <a:t>with 1.25” counter-bore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24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KOP Chassis – 2D “CAD”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7467600" cy="6096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Layout and Drive Train for the 2014 AM </a:t>
            </a:r>
            <a:r>
              <a:rPr lang="en-US" sz="2400" dirty="0"/>
              <a:t>KOP chassis</a:t>
            </a:r>
          </a:p>
          <a:p>
            <a:endParaRPr lang="en-US" sz="2400" i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37320"/>
            <a:ext cx="8915400" cy="4297363"/>
          </a:xfrm>
        </p:spPr>
        <p:txBody>
          <a:bodyPr>
            <a:normAutofit fontScale="92500"/>
          </a:bodyPr>
          <a:lstStyle/>
          <a:p>
            <a:r>
              <a:rPr lang="en-US" sz="1800" dirty="0" smtClean="0"/>
              <a:t>Wide or Long option – convertible – also assuming 112” perimeter rule stays</a:t>
            </a:r>
          </a:p>
          <a:p>
            <a:pPr lvl="1"/>
            <a:r>
              <a:rPr lang="en-US" sz="1700" dirty="0" smtClean="0"/>
              <a:t>2 choices of aspect ratio? (likely – due to different belt lengths required)</a:t>
            </a:r>
          </a:p>
          <a:p>
            <a:r>
              <a:rPr lang="en-US" sz="1800" dirty="0"/>
              <a:t>Tough-box mini 10.7:1 gear ratio = ~ 10.5 fps – 2 CIMs/in gearbox – 6” </a:t>
            </a:r>
            <a:r>
              <a:rPr lang="en-US" sz="1800" dirty="0" smtClean="0"/>
              <a:t>wheels</a:t>
            </a:r>
          </a:p>
          <a:p>
            <a:pPr lvl="1"/>
            <a:r>
              <a:rPr lang="en-US" sz="1700" dirty="0" smtClean="0"/>
              <a:t>6 inch wheels:  4 wheel wheelbase = L = (full robot length – 7” )/2</a:t>
            </a:r>
          </a:p>
          <a:p>
            <a:r>
              <a:rPr lang="en-US" sz="1800" dirty="0" smtClean="0"/>
              <a:t>Wheelbase width = robot width minus 4”  - wheel </a:t>
            </a:r>
            <a:r>
              <a:rPr lang="en-US" sz="1800" dirty="0" err="1" smtClean="0"/>
              <a:t>ctr</a:t>
            </a:r>
            <a:r>
              <a:rPr lang="en-US" sz="1800" dirty="0" smtClean="0"/>
              <a:t> to wheel </a:t>
            </a:r>
            <a:r>
              <a:rPr lang="en-US" sz="1800" dirty="0" err="1" smtClean="0"/>
              <a:t>ctr</a:t>
            </a:r>
            <a:endParaRPr lang="en-US" sz="1800" dirty="0" smtClean="0"/>
          </a:p>
          <a:p>
            <a:pPr lvl="1"/>
            <a:r>
              <a:rPr lang="en-US" sz="1700" dirty="0" smtClean="0"/>
              <a:t>31 x 25 robot =&gt; 4w wheelbase: 12” ,  width: 21 , W/L = 1.75 -  Not too agile</a:t>
            </a:r>
          </a:p>
          <a:p>
            <a:pPr lvl="1"/>
            <a:r>
              <a:rPr lang="en-US" sz="1700" dirty="0" smtClean="0"/>
              <a:t>25 x 31 robot =&gt; 4w wheelbase: 9”, width = 27”,  W/L = 3.0  - Hard to keep straight</a:t>
            </a:r>
          </a:p>
          <a:p>
            <a:r>
              <a:rPr lang="en-US" sz="1800" dirty="0" smtClean="0"/>
              <a:t>Frame height above ground is ~ 2”– implies smooth surface for game?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7116771" y="4395855"/>
            <a:ext cx="18748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View</a:t>
            </a:r>
          </a:p>
          <a:p>
            <a:r>
              <a:rPr lang="en-US" dirty="0" smtClean="0"/>
              <a:t>½ Robot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6WD, belt drive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Wide or long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Assume 2 sets of belt lengths(?) for 2 out of the box set-ups</a:t>
            </a:r>
            <a:endParaRPr lang="en-US" sz="1600" dirty="0"/>
          </a:p>
          <a:p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71" y="4150059"/>
            <a:ext cx="5638800" cy="267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1295400" y="4408108"/>
            <a:ext cx="0" cy="19360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5143214"/>
            <a:ext cx="70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W/2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14800" y="3994666"/>
            <a:ext cx="1752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flipH="1">
            <a:off x="4876799" y="3810000"/>
            <a:ext cx="3064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2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Upgrades on New KOP Chassis – 2D “CAD”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can we improve on? Some Possibilities: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524000"/>
            <a:ext cx="8128261" cy="2325669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en-US" sz="1800" dirty="0" smtClean="0"/>
              <a:t>Optimize our own width to length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Change to 4” wheels, Swap out </a:t>
            </a:r>
            <a:r>
              <a:rPr lang="en-US" sz="1800" dirty="0" err="1" smtClean="0"/>
              <a:t>toughbox</a:t>
            </a:r>
            <a:r>
              <a:rPr lang="en-US" sz="1800" dirty="0" smtClean="0"/>
              <a:t> mini for: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 </a:t>
            </a:r>
            <a:r>
              <a:rPr lang="en-US" sz="1600" dirty="0" err="1" smtClean="0"/>
              <a:t>Vexpro</a:t>
            </a:r>
            <a:r>
              <a:rPr lang="en-US" sz="1600" dirty="0" smtClean="0"/>
              <a:t> 3 CIM 6:1 ratio gearbox 12.5 fps, + full torque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Or 2 CIM with shifter gearbox  (~14 &amp; 5 fps)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8WD or 6WD layouts possible    </a:t>
            </a:r>
          </a:p>
          <a:p>
            <a:pPr lvl="1">
              <a:spcBef>
                <a:spcPts val="600"/>
              </a:spcBef>
            </a:pPr>
            <a:r>
              <a:rPr lang="en-US" sz="1700" dirty="0" smtClean="0"/>
              <a:t>Overall wheel base length is overall length – 5” (10% better than KOP)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Drop Frame to 1” height above carpet (lower </a:t>
            </a:r>
            <a:r>
              <a:rPr lang="en-US" sz="1800" dirty="0" err="1" smtClean="0"/>
              <a:t>c.g.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7465526" y="5901054"/>
            <a:ext cx="1036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</a:p>
          <a:p>
            <a:r>
              <a:rPr lang="en-US" dirty="0" smtClean="0"/>
              <a:t>½ Robot</a:t>
            </a:r>
            <a:endParaRPr lang="en-US" dirty="0"/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894" y="3709302"/>
            <a:ext cx="19018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62000" y="4114800"/>
            <a:ext cx="6305984" cy="2743200"/>
            <a:chOff x="914400" y="4125310"/>
            <a:chExt cx="6305984" cy="274320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125310"/>
              <a:ext cx="6305984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801652" y="5287694"/>
              <a:ext cx="11128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6WD</a:t>
              </a:r>
              <a:endParaRPr lang="en-US" sz="3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" y="3886200"/>
            <a:ext cx="6934200" cy="2971800"/>
            <a:chOff x="-914400" y="4397666"/>
            <a:chExt cx="6801067" cy="3018841"/>
          </a:xfrm>
        </p:grpSpPr>
        <p:pic>
          <p:nvPicPr>
            <p:cNvPr id="11311" name="Picture 4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4400" y="4397666"/>
              <a:ext cx="6801067" cy="3018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278800" y="5486400"/>
              <a:ext cx="1217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8WD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7006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Ronaldo (2010 Robot) Drive Train</a:t>
            </a:r>
            <a:br>
              <a:rPr lang="en-US" dirty="0" smtClean="0"/>
            </a:br>
            <a:r>
              <a:rPr lang="en-US" dirty="0" smtClean="0"/>
              <a:t>2D “CAD” example</a:t>
            </a:r>
            <a:endParaRPr lang="en-US" dirty="0"/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27985"/>
            <a:ext cx="8610600" cy="394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2521675"/>
            <a:ext cx="763048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8 wheel drive system – front and back off of ground typically for ease of turning</a:t>
            </a:r>
          </a:p>
          <a:p>
            <a:r>
              <a:rPr lang="en-US" dirty="0" smtClean="0"/>
              <a:t>Suspension mounted with springs – to absorb bumps better. </a:t>
            </a:r>
          </a:p>
          <a:p>
            <a:r>
              <a:rPr lang="en-US" dirty="0" smtClean="0"/>
              <a:t>2 speed gearboxes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6240" y="1215628"/>
            <a:ext cx="790956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Uses Excel – make grid squares to 20 pixels x 20 pixels</a:t>
            </a:r>
          </a:p>
          <a:p>
            <a:r>
              <a:rPr lang="en-US" dirty="0" smtClean="0"/>
              <a:t>Use simple drawing functions to make simple 2D sketches</a:t>
            </a:r>
          </a:p>
          <a:p>
            <a:r>
              <a:rPr lang="en-US" dirty="0" smtClean="0"/>
              <a:t>Easily email and communicate design ideas outside of meetings during build</a:t>
            </a:r>
          </a:p>
          <a:p>
            <a:r>
              <a:rPr lang="en-US" dirty="0"/>
              <a:t>	</a:t>
            </a:r>
            <a:r>
              <a:rPr lang="en-US" dirty="0" smtClean="0"/>
              <a:t>Once 2D concept is worked out – can develop 3D </a:t>
            </a:r>
            <a:r>
              <a:rPr lang="en-US" dirty="0" err="1" smtClean="0"/>
              <a:t>Solidworks</a:t>
            </a:r>
            <a:r>
              <a:rPr lang="en-US" dirty="0" smtClean="0"/>
              <a:t>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3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5" r="6452"/>
          <a:stretch/>
        </p:blipFill>
        <p:spPr bwMode="auto">
          <a:xfrm>
            <a:off x="6518105" y="4470400"/>
            <a:ext cx="2589609" cy="238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714" y="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Wheels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9" y="1143000"/>
            <a:ext cx="8382000" cy="460216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KOP – </a:t>
            </a:r>
            <a:r>
              <a:rPr lang="en-US" sz="2000" dirty="0" err="1" smtClean="0"/>
              <a:t>AndyMark</a:t>
            </a:r>
            <a:r>
              <a:rPr lang="en-US" sz="2000" dirty="0" smtClean="0"/>
              <a:t> Options – 4” @ $6/wheel</a:t>
            </a:r>
          </a:p>
          <a:p>
            <a:r>
              <a:rPr lang="en-US" sz="2000" dirty="0" smtClean="0"/>
              <a:t>KOP </a:t>
            </a:r>
            <a:r>
              <a:rPr lang="en-US" sz="2000" dirty="0" err="1" smtClean="0"/>
              <a:t>HiGrip</a:t>
            </a:r>
            <a:r>
              <a:rPr lang="en-US" sz="2000" dirty="0" smtClean="0"/>
              <a:t> wheels are good wheels for drive on carpet</a:t>
            </a:r>
          </a:p>
          <a:p>
            <a:pPr lvl="1"/>
            <a:r>
              <a:rPr lang="en-US" sz="1800" dirty="0" smtClean="0"/>
              <a:t>AM quotes  </a:t>
            </a:r>
            <a:r>
              <a:rPr lang="en-US" sz="2400" dirty="0" smtClean="0">
                <a:latin typeface="Symbol" panose="05050102010706020507" pitchFamily="18" charset="2"/>
              </a:rPr>
              <a:t>m</a:t>
            </a:r>
            <a:r>
              <a:rPr lang="en-US" sz="1800" dirty="0" smtClean="0"/>
              <a:t> = 1.07</a:t>
            </a:r>
          </a:p>
          <a:p>
            <a:pPr lvl="1"/>
            <a:r>
              <a:rPr lang="en-US" sz="1800" dirty="0" smtClean="0"/>
              <a:t>Reasonable on smooth surfaces (reported not tested)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Traction tread wheels </a:t>
            </a:r>
          </a:p>
          <a:p>
            <a:pPr lvl="1"/>
            <a:r>
              <a:rPr lang="en-US" sz="1800" dirty="0" smtClean="0"/>
              <a:t>Possibly invented by the Techno-nuts (team 155 Berlin CT)</a:t>
            </a:r>
          </a:p>
          <a:p>
            <a:pPr lvl="1"/>
            <a:r>
              <a:rPr lang="en-US" sz="1800" dirty="0" smtClean="0"/>
              <a:t>Conveyor tread improves friction coefficient to ~ 1.1or more</a:t>
            </a:r>
          </a:p>
          <a:p>
            <a:pPr lvl="2"/>
            <a:r>
              <a:rPr lang="en-US" sz="1400" dirty="0" smtClean="0"/>
              <a:t>Good also on smooth (test data?)</a:t>
            </a:r>
          </a:p>
          <a:p>
            <a:pPr lvl="1"/>
            <a:r>
              <a:rPr lang="en-US" sz="1800" dirty="0" smtClean="0"/>
              <a:t>Conveyor tread is replaceable (riveted on)</a:t>
            </a:r>
          </a:p>
          <a:p>
            <a:pPr lvl="1"/>
            <a:r>
              <a:rPr lang="en-US" sz="1800" dirty="0" smtClean="0"/>
              <a:t>Conveyor tread prone to coming off at some point</a:t>
            </a:r>
          </a:p>
          <a:p>
            <a:pPr lvl="1"/>
            <a:r>
              <a:rPr lang="en-US" sz="1800" dirty="0" smtClean="0"/>
              <a:t>Variants sold by AM &amp; </a:t>
            </a:r>
            <a:r>
              <a:rPr lang="en-US" sz="1800" dirty="0" err="1" smtClean="0"/>
              <a:t>VexPro</a:t>
            </a:r>
            <a:endParaRPr lang="en-US" sz="1800" dirty="0" smtClean="0"/>
          </a:p>
          <a:p>
            <a:pPr lvl="2"/>
            <a:r>
              <a:rPr lang="en-US" sz="1600" dirty="0" smtClean="0"/>
              <a:t>Use blue nitrile conveyor tread (from McMaster) </a:t>
            </a:r>
          </a:p>
          <a:p>
            <a:pPr lvl="3"/>
            <a:r>
              <a:rPr lang="en-US" sz="1400" dirty="0">
                <a:hlinkClick r:id="rId4"/>
              </a:rPr>
              <a:t>http://www.mcmaster.com/#standard-conveyor-belts/=</a:t>
            </a:r>
            <a:r>
              <a:rPr lang="en-US" sz="1400" dirty="0" smtClean="0">
                <a:hlinkClick r:id="rId4"/>
              </a:rPr>
              <a:t>olycq0</a:t>
            </a:r>
            <a:endParaRPr lang="en-US" sz="1400" dirty="0" smtClean="0"/>
          </a:p>
          <a:p>
            <a:pPr lvl="3"/>
            <a:r>
              <a:rPr lang="en-US" sz="1400" dirty="0" smtClean="0"/>
              <a:t>Good friction, better wear and its blue!</a:t>
            </a:r>
          </a:p>
          <a:p>
            <a:pPr lvl="1"/>
            <a:endParaRPr lang="en-US" sz="18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67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Ronaldo</a:t>
            </a:r>
            <a:r>
              <a:rPr lang="en-US" dirty="0" smtClean="0"/>
              <a:t> (2010 Robot) Roller/Kicker</a:t>
            </a:r>
            <a:endParaRPr lang="en-US" dirty="0"/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7602"/>
            <a:ext cx="9144000" cy="423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rc 5"/>
          <p:cNvSpPr/>
          <p:nvPr/>
        </p:nvSpPr>
        <p:spPr>
          <a:xfrm>
            <a:off x="7086600" y="4038600"/>
            <a:ext cx="609600" cy="381000"/>
          </a:xfrm>
          <a:prstGeom prst="arc">
            <a:avLst>
              <a:gd name="adj1" fmla="val 13282716"/>
              <a:gd name="adj2" fmla="val 0"/>
            </a:avLst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9600" y="6096000"/>
            <a:ext cx="4549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wheels not displayed in this section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1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Littlefoot</a:t>
            </a:r>
            <a:r>
              <a:rPr lang="en-US" dirty="0" smtClean="0"/>
              <a:t>: Early 2D rendering of </a:t>
            </a:r>
            <a:r>
              <a:rPr lang="en-US" dirty="0" err="1" smtClean="0"/>
              <a:t>CIMple</a:t>
            </a:r>
            <a:r>
              <a:rPr lang="en-US" dirty="0" smtClean="0"/>
              <a:t> gearboxes with chain drive system</a:t>
            </a:r>
            <a:endParaRPr lang="en-US" dirty="0"/>
          </a:p>
        </p:txBody>
      </p:sp>
      <p:pic>
        <p:nvPicPr>
          <p:cNvPr id="20516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619560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TextBox 57"/>
          <p:cNvSpPr txBox="1"/>
          <p:nvPr/>
        </p:nvSpPr>
        <p:spPr>
          <a:xfrm>
            <a:off x="4876800" y="1981200"/>
            <a:ext cx="4267201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 independent motor/transmissions required for </a:t>
            </a:r>
            <a:r>
              <a:rPr lang="en-US" sz="2800" dirty="0" err="1" smtClean="0"/>
              <a:t>Meccanum</a:t>
            </a:r>
            <a:r>
              <a:rPr lang="en-US" sz="2800" dirty="0" smtClean="0"/>
              <a:t> drive. </a:t>
            </a:r>
          </a:p>
          <a:p>
            <a:endParaRPr lang="en-US" sz="2800" dirty="0"/>
          </a:p>
          <a:p>
            <a:r>
              <a:rPr lang="en-US" sz="2800" dirty="0" smtClean="0"/>
              <a:t>Tank drive only requires 2  - allows for practical use of 2 speed transmissions.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270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4844" t="21875" r="7812" b="31250"/>
          <a:stretch>
            <a:fillRect/>
          </a:stretch>
        </p:blipFill>
        <p:spPr bwMode="auto">
          <a:xfrm>
            <a:off x="0" y="3636818"/>
            <a:ext cx="7086600" cy="322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62800" y="3200400"/>
            <a:ext cx="1981200" cy="1477328"/>
          </a:xfrm>
          <a:prstGeom prst="rect">
            <a:avLst/>
          </a:prstGeom>
          <a:solidFill>
            <a:srgbClr val="CCFFFF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Mecanum</a:t>
            </a:r>
            <a:r>
              <a:rPr lang="en-US" dirty="0" smtClean="0"/>
              <a:t> wheels being represented by cylinders with same envelope dimension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20313" t="18750" r="13281" b="15625"/>
          <a:stretch>
            <a:fillRect/>
          </a:stretch>
        </p:blipFill>
        <p:spPr bwMode="auto">
          <a:xfrm>
            <a:off x="4826000" y="0"/>
            <a:ext cx="4318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172200" y="838200"/>
            <a:ext cx="1676400" cy="1477328"/>
          </a:xfrm>
          <a:prstGeom prst="rect">
            <a:avLst/>
          </a:prstGeom>
          <a:solidFill>
            <a:srgbClr val="CCFFFF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 view:</a:t>
            </a:r>
          </a:p>
          <a:p>
            <a:pPr algn="ctr"/>
            <a:r>
              <a:rPr lang="en-US" dirty="0" smtClean="0"/>
              <a:t>Motors would be symmetrical</a:t>
            </a:r>
          </a:p>
          <a:p>
            <a:pPr algn="ctr"/>
            <a:r>
              <a:rPr lang="en-US" dirty="0" smtClean="0"/>
              <a:t>(incorrect in model)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24219" t="53125" r="18359" b="25000"/>
          <a:stretch>
            <a:fillRect/>
          </a:stretch>
        </p:blipFill>
        <p:spPr bwMode="auto">
          <a:xfrm>
            <a:off x="0" y="0"/>
            <a:ext cx="480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600200" y="228600"/>
            <a:ext cx="1676400" cy="369332"/>
          </a:xfrm>
          <a:prstGeom prst="rect">
            <a:avLst/>
          </a:prstGeom>
          <a:solidFill>
            <a:srgbClr val="CCFFFF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Side view: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 l="23438" t="53125" r="27344" b="26042"/>
          <a:stretch>
            <a:fillRect/>
          </a:stretch>
        </p:blipFill>
        <p:spPr bwMode="auto">
          <a:xfrm>
            <a:off x="0" y="1676400"/>
            <a:ext cx="480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524000" y="1600200"/>
            <a:ext cx="1676400" cy="369332"/>
          </a:xfrm>
          <a:prstGeom prst="rect">
            <a:avLst/>
          </a:prstGeom>
          <a:solidFill>
            <a:srgbClr val="CCFFFF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Front view: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62800" y="4826675"/>
            <a:ext cx="1981200" cy="2031325"/>
          </a:xfrm>
          <a:prstGeom prst="rect">
            <a:avLst/>
          </a:prstGeom>
          <a:solidFill>
            <a:srgbClr val="CCFFFF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Direct Drive with </a:t>
            </a:r>
            <a:r>
              <a:rPr lang="en-US" dirty="0" err="1" smtClean="0"/>
              <a:t>Toughboxes</a:t>
            </a:r>
            <a:endParaRPr lang="en-US" dirty="0" smtClean="0"/>
          </a:p>
          <a:p>
            <a:r>
              <a:rPr lang="en-US" dirty="0" smtClean="0"/>
              <a:t>Would be modified with long shafts and straddle mount bearing – not modeled.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368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72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</a:t>
            </a:r>
          </a:p>
        </p:txBody>
      </p:sp>
      <p:pic>
        <p:nvPicPr>
          <p:cNvPr id="717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7373" t="10101" r="24747" b="9085"/>
          <a:stretch>
            <a:fillRect/>
          </a:stretch>
        </p:blipFill>
        <p:spPr>
          <a:xfrm>
            <a:off x="4857750" y="0"/>
            <a:ext cx="4286250" cy="6858000"/>
          </a:xfrm>
          <a:noFill/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 cstate="print"/>
          <a:srcRect l="27344" t="32292" r="6250" b="31250"/>
          <a:stretch>
            <a:fillRect/>
          </a:stretch>
        </p:blipFill>
        <p:spPr bwMode="auto">
          <a:xfrm>
            <a:off x="0" y="0"/>
            <a:ext cx="55514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5" cstate="print"/>
          <a:srcRect l="28906" t="15215" r="14998" b="11237"/>
          <a:stretch>
            <a:fillRect/>
          </a:stretch>
        </p:blipFill>
        <p:spPr bwMode="auto">
          <a:xfrm>
            <a:off x="0" y="2057400"/>
            <a:ext cx="48815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92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5"/>
          <p:cNvPicPr>
            <a:picLocks noChangeAspect="1" noChangeArrowheads="1"/>
          </p:cNvPicPr>
          <p:nvPr/>
        </p:nvPicPr>
        <p:blipFill>
          <a:blip r:embed="rId3" cstate="print">
            <a:lum bright="10000" contrast="6000"/>
          </a:blip>
          <a:srcRect l="47656" t="18750" r="36719" b="16518"/>
          <a:stretch>
            <a:fillRect/>
          </a:stretch>
        </p:blipFill>
        <p:spPr bwMode="auto">
          <a:xfrm>
            <a:off x="6505575" y="0"/>
            <a:ext cx="2133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2"/>
          <p:cNvPicPr>
            <a:picLocks noChangeAspect="1" noChangeArrowheads="1"/>
          </p:cNvPicPr>
          <p:nvPr/>
        </p:nvPicPr>
        <p:blipFill>
          <a:blip r:embed="rId4" cstate="print">
            <a:lum bright="12000" contrast="4000"/>
          </a:blip>
          <a:srcRect l="47656" t="16667" r="39063" b="12500"/>
          <a:stretch>
            <a:fillRect/>
          </a:stretch>
        </p:blipFill>
        <p:spPr bwMode="auto">
          <a:xfrm>
            <a:off x="4876800" y="1524000"/>
            <a:ext cx="1295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1"/>
          <p:cNvPicPr>
            <a:picLocks noChangeAspect="1" noChangeArrowheads="1"/>
          </p:cNvPicPr>
          <p:nvPr/>
        </p:nvPicPr>
        <p:blipFill>
          <a:blip r:embed="rId5" cstate="print">
            <a:lum bright="12000" contrast="2000"/>
          </a:blip>
          <a:srcRect l="44531" t="11458" r="33594" b="9375"/>
          <a:stretch>
            <a:fillRect/>
          </a:stretch>
        </p:blipFill>
        <p:spPr bwMode="auto">
          <a:xfrm>
            <a:off x="2362200" y="3048000"/>
            <a:ext cx="12906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0"/>
          <p:cNvPicPr>
            <a:picLocks noChangeAspect="1" noChangeArrowheads="1"/>
          </p:cNvPicPr>
          <p:nvPr/>
        </p:nvPicPr>
        <p:blipFill>
          <a:blip r:embed="rId6" cstate="print">
            <a:lum bright="10000" contrast="-2000"/>
          </a:blip>
          <a:srcRect l="41406" t="26042" r="40625" b="10417"/>
          <a:stretch>
            <a:fillRect/>
          </a:stretch>
        </p:blipFill>
        <p:spPr bwMode="auto">
          <a:xfrm>
            <a:off x="152400" y="2971800"/>
            <a:ext cx="13795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4343400" cy="2544763"/>
          </a:xfrm>
        </p:spPr>
        <p:txBody>
          <a:bodyPr/>
          <a:lstStyle/>
          <a:p>
            <a:pPr algn="l" eaLnBrk="1" hangingPunct="1"/>
            <a:r>
              <a:rPr lang="en-US" sz="1600" smtClean="0"/>
              <a:t>Based on work this afternoon - </a:t>
            </a:r>
            <a:br>
              <a:rPr lang="en-US" sz="1600" smtClean="0"/>
            </a:br>
            <a:r>
              <a:rPr lang="en-US" sz="1600" smtClean="0"/>
              <a:t>Elevator slide CAD shown in 4 positions</a:t>
            </a:r>
            <a:br>
              <a:rPr lang="en-US" sz="1600" smtClean="0"/>
            </a:br>
            <a:r>
              <a:rPr lang="en-US" sz="1600" smtClean="0"/>
              <a:t>Maintaining 12” overlap on 48” sections</a:t>
            </a:r>
            <a:br>
              <a:rPr lang="en-US" sz="1600" smtClean="0"/>
            </a:br>
            <a:r>
              <a:rPr lang="en-US" sz="1600" smtClean="0"/>
              <a:t>Probably more height than needed – but may even allow tube to be held horizontally over top pegs.</a:t>
            </a:r>
            <a:br>
              <a:rPr lang="en-US" sz="1600" smtClean="0"/>
            </a:br>
            <a:r>
              <a:rPr lang="en-US" sz="1600" smtClean="0"/>
              <a:t>The weight of what is modeled is about 25#.</a:t>
            </a:r>
            <a:br>
              <a:rPr lang="en-US" sz="1600" smtClean="0"/>
            </a:br>
            <a:r>
              <a:rPr lang="en-US" sz="1600" smtClean="0"/>
              <a:t>Note the base shown on the right is the width of the robot….</a:t>
            </a:r>
            <a:br>
              <a:rPr lang="en-US" sz="1600" smtClean="0"/>
            </a:br>
            <a:endParaRPr lang="en-US" sz="1600" smtClean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1446213" y="6629400"/>
            <a:ext cx="458788" cy="1587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71600" y="5943600"/>
            <a:ext cx="1044575" cy="3698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8 inches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2398713" y="5067300"/>
            <a:ext cx="3582988" cy="1587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81400" y="2895600"/>
            <a:ext cx="1171575" cy="3698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50 inches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3848101" y="4305300"/>
            <a:ext cx="5105400" cy="3175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86425" y="1382713"/>
            <a:ext cx="1171575" cy="36988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86 inches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5524501" y="3543300"/>
            <a:ext cx="6019800" cy="3175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72400" y="163513"/>
            <a:ext cx="1300163" cy="36988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122 inches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858000" y="6705600"/>
            <a:ext cx="1447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315200" y="6550025"/>
            <a:ext cx="533400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27”</a:t>
            </a:r>
          </a:p>
        </p:txBody>
      </p:sp>
    </p:spTree>
    <p:extLst>
      <p:ext uri="{BB962C8B-B14F-4D97-AF65-F5344CB8AC3E}">
        <p14:creationId xmlns:p14="http://schemas.microsoft.com/office/powerpoint/2010/main" val="33109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/>
          <p:cNvPicPr>
            <a:picLocks noChangeAspect="1" noChangeArrowheads="1"/>
          </p:cNvPicPr>
          <p:nvPr/>
        </p:nvPicPr>
        <p:blipFill>
          <a:blip r:embed="rId3" cstate="print">
            <a:lum bright="10000" contrast="6000"/>
          </a:blip>
          <a:srcRect l="47656" t="18750" r="36719" b="16518"/>
          <a:stretch>
            <a:fillRect/>
          </a:stretch>
        </p:blipFill>
        <p:spPr bwMode="auto">
          <a:xfrm>
            <a:off x="6505575" y="0"/>
            <a:ext cx="2133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 cstate="print">
            <a:lum bright="12000" contrast="4000"/>
          </a:blip>
          <a:srcRect l="47656" t="16667" r="39063" b="12500"/>
          <a:stretch>
            <a:fillRect/>
          </a:stretch>
        </p:blipFill>
        <p:spPr bwMode="auto">
          <a:xfrm>
            <a:off x="4876800" y="1524000"/>
            <a:ext cx="1295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/>
        </p:nvPicPr>
        <p:blipFill>
          <a:blip r:embed="rId5" cstate="print">
            <a:lum bright="12000" contrast="2000"/>
          </a:blip>
          <a:srcRect l="44531" t="11458" r="33594" b="9375"/>
          <a:stretch>
            <a:fillRect/>
          </a:stretch>
        </p:blipFill>
        <p:spPr bwMode="auto">
          <a:xfrm>
            <a:off x="2362200" y="3048000"/>
            <a:ext cx="12906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/>
          <p:cNvPicPr>
            <a:picLocks noChangeAspect="1" noChangeArrowheads="1"/>
          </p:cNvPicPr>
          <p:nvPr/>
        </p:nvPicPr>
        <p:blipFill>
          <a:blip r:embed="rId6" cstate="print">
            <a:lum bright="10000" contrast="-2000"/>
          </a:blip>
          <a:srcRect l="41406" t="26042" r="40625" b="10417"/>
          <a:stretch>
            <a:fillRect/>
          </a:stretch>
        </p:blipFill>
        <p:spPr bwMode="auto">
          <a:xfrm>
            <a:off x="152400" y="2971800"/>
            <a:ext cx="13795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4343400" cy="2544763"/>
          </a:xfrm>
        </p:spPr>
        <p:txBody>
          <a:bodyPr/>
          <a:lstStyle/>
          <a:p>
            <a:pPr algn="l" eaLnBrk="1" hangingPunct="1"/>
            <a:r>
              <a:rPr lang="en-US" sz="1600" smtClean="0"/>
              <a:t>Based on work this afternoon - </a:t>
            </a:r>
            <a:br>
              <a:rPr lang="en-US" sz="1600" smtClean="0"/>
            </a:br>
            <a:r>
              <a:rPr lang="en-US" sz="1600" smtClean="0"/>
              <a:t>Elevator slide CAD shown in 4 positions</a:t>
            </a:r>
            <a:br>
              <a:rPr lang="en-US" sz="1600" smtClean="0"/>
            </a:br>
            <a:r>
              <a:rPr lang="en-US" sz="1600" smtClean="0"/>
              <a:t>Maintaining 12” overlap on 48” sections</a:t>
            </a:r>
            <a:br>
              <a:rPr lang="en-US" sz="1600" smtClean="0"/>
            </a:br>
            <a:r>
              <a:rPr lang="en-US" sz="1600" smtClean="0"/>
              <a:t>Maybe more height than needed – but may even allow tube to be held horizontally over top pegs.</a:t>
            </a:r>
            <a:br>
              <a:rPr lang="en-US" sz="1600" smtClean="0"/>
            </a:br>
            <a:r>
              <a:rPr lang="en-US" sz="1600" smtClean="0"/>
              <a:t>The weight of what is modeled is about 25#.  Arm/claw  not included</a:t>
            </a:r>
            <a:br>
              <a:rPr lang="en-US" sz="1600" smtClean="0"/>
            </a:br>
            <a:r>
              <a:rPr lang="en-US" sz="1600" smtClean="0"/>
              <a:t>Note the base shown on the right is the width of the robot….</a:t>
            </a:r>
            <a:br>
              <a:rPr lang="en-US" sz="1600" smtClean="0"/>
            </a:br>
            <a:endParaRPr lang="en-US" sz="1600" smtClean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1446213" y="6629400"/>
            <a:ext cx="458788" cy="1587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71600" y="5943600"/>
            <a:ext cx="1044575" cy="3698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8 inches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2398713" y="5067300"/>
            <a:ext cx="3582988" cy="1587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81400" y="2895600"/>
            <a:ext cx="1171575" cy="3698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50 inches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3848101" y="4305300"/>
            <a:ext cx="5105400" cy="3175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86425" y="1382713"/>
            <a:ext cx="1171575" cy="36988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86 inches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5524501" y="3543300"/>
            <a:ext cx="6019800" cy="3175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72400" y="163513"/>
            <a:ext cx="1300163" cy="36988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122 inches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858000" y="6705600"/>
            <a:ext cx="1447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315200" y="6550025"/>
            <a:ext cx="533400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27”</a:t>
            </a:r>
          </a:p>
        </p:txBody>
      </p:sp>
      <p:sp>
        <p:nvSpPr>
          <p:cNvPr id="22" name="Freeform 21"/>
          <p:cNvSpPr/>
          <p:nvPr/>
        </p:nvSpPr>
        <p:spPr>
          <a:xfrm>
            <a:off x="434975" y="2871788"/>
            <a:ext cx="839788" cy="3890962"/>
          </a:xfrm>
          <a:custGeom>
            <a:avLst/>
            <a:gdLst>
              <a:gd name="connsiteX0" fmla="*/ 121920 w 840740"/>
              <a:gd name="connsiteY0" fmla="*/ 3712210 h 4258310"/>
              <a:gd name="connsiteX1" fmla="*/ 190500 w 840740"/>
              <a:gd name="connsiteY1" fmla="*/ 3735070 h 4258310"/>
              <a:gd name="connsiteX2" fmla="*/ 198120 w 840740"/>
              <a:gd name="connsiteY2" fmla="*/ 3811270 h 4258310"/>
              <a:gd name="connsiteX3" fmla="*/ 137160 w 840740"/>
              <a:gd name="connsiteY3" fmla="*/ 3856990 h 4258310"/>
              <a:gd name="connsiteX4" fmla="*/ 60960 w 840740"/>
              <a:gd name="connsiteY4" fmla="*/ 3811270 h 4258310"/>
              <a:gd name="connsiteX5" fmla="*/ 45720 w 840740"/>
              <a:gd name="connsiteY5" fmla="*/ 3719830 h 4258310"/>
              <a:gd name="connsiteX6" fmla="*/ 7620 w 840740"/>
              <a:gd name="connsiteY6" fmla="*/ 580390 h 4258310"/>
              <a:gd name="connsiteX7" fmla="*/ 0 w 840740"/>
              <a:gd name="connsiteY7" fmla="*/ 481330 h 4258310"/>
              <a:gd name="connsiteX8" fmla="*/ 7620 w 840740"/>
              <a:gd name="connsiteY8" fmla="*/ 389890 h 4258310"/>
              <a:gd name="connsiteX9" fmla="*/ 22860 w 840740"/>
              <a:gd name="connsiteY9" fmla="*/ 321310 h 4258310"/>
              <a:gd name="connsiteX10" fmla="*/ 68580 w 840740"/>
              <a:gd name="connsiteY10" fmla="*/ 306070 h 4258310"/>
              <a:gd name="connsiteX11" fmla="*/ 114300 w 840740"/>
              <a:gd name="connsiteY11" fmla="*/ 344170 h 4258310"/>
              <a:gd name="connsiteX12" fmla="*/ 106680 w 840740"/>
              <a:gd name="connsiteY12" fmla="*/ 412750 h 4258310"/>
              <a:gd name="connsiteX13" fmla="*/ 121920 w 840740"/>
              <a:gd name="connsiteY13" fmla="*/ 580390 h 4258310"/>
              <a:gd name="connsiteX14" fmla="*/ 182880 w 840740"/>
              <a:gd name="connsiteY14" fmla="*/ 3209290 h 4258310"/>
              <a:gd name="connsiteX15" fmla="*/ 175260 w 840740"/>
              <a:gd name="connsiteY15" fmla="*/ 3300730 h 4258310"/>
              <a:gd name="connsiteX16" fmla="*/ 182880 w 840740"/>
              <a:gd name="connsiteY16" fmla="*/ 3468370 h 4258310"/>
              <a:gd name="connsiteX17" fmla="*/ 175260 w 840740"/>
              <a:gd name="connsiteY17" fmla="*/ 3552190 h 4258310"/>
              <a:gd name="connsiteX18" fmla="*/ 213360 w 840740"/>
              <a:gd name="connsiteY18" fmla="*/ 3582670 h 4258310"/>
              <a:gd name="connsiteX19" fmla="*/ 289560 w 840740"/>
              <a:gd name="connsiteY19" fmla="*/ 3559810 h 4258310"/>
              <a:gd name="connsiteX20" fmla="*/ 274320 w 840740"/>
              <a:gd name="connsiteY20" fmla="*/ 3422650 h 4258310"/>
              <a:gd name="connsiteX21" fmla="*/ 167640 w 840740"/>
              <a:gd name="connsiteY21" fmla="*/ 504190 h 4258310"/>
              <a:gd name="connsiteX22" fmla="*/ 152400 w 840740"/>
              <a:gd name="connsiteY22" fmla="*/ 397510 h 4258310"/>
              <a:gd name="connsiteX23" fmla="*/ 152400 w 840740"/>
              <a:gd name="connsiteY23" fmla="*/ 336550 h 4258310"/>
              <a:gd name="connsiteX24" fmla="*/ 182880 w 840740"/>
              <a:gd name="connsiteY24" fmla="*/ 283210 h 4258310"/>
              <a:gd name="connsiteX25" fmla="*/ 236220 w 840740"/>
              <a:gd name="connsiteY25" fmla="*/ 298450 h 4258310"/>
              <a:gd name="connsiteX26" fmla="*/ 266700 w 840740"/>
              <a:gd name="connsiteY26" fmla="*/ 351790 h 4258310"/>
              <a:gd name="connsiteX27" fmla="*/ 274320 w 840740"/>
              <a:gd name="connsiteY27" fmla="*/ 488950 h 4258310"/>
              <a:gd name="connsiteX28" fmla="*/ 342900 w 840740"/>
              <a:gd name="connsiteY28" fmla="*/ 3178810 h 4258310"/>
              <a:gd name="connsiteX29" fmla="*/ 350520 w 840740"/>
              <a:gd name="connsiteY29" fmla="*/ 3285490 h 4258310"/>
              <a:gd name="connsiteX30" fmla="*/ 327660 w 840740"/>
              <a:gd name="connsiteY30" fmla="*/ 3407410 h 4258310"/>
              <a:gd name="connsiteX31" fmla="*/ 381000 w 840740"/>
              <a:gd name="connsiteY31" fmla="*/ 3483610 h 4258310"/>
              <a:gd name="connsiteX32" fmla="*/ 480060 w 840740"/>
              <a:gd name="connsiteY32" fmla="*/ 3437890 h 4258310"/>
              <a:gd name="connsiteX33" fmla="*/ 472440 w 840740"/>
              <a:gd name="connsiteY33" fmla="*/ 3239770 h 4258310"/>
              <a:gd name="connsiteX34" fmla="*/ 525780 w 840740"/>
              <a:gd name="connsiteY34" fmla="*/ 504190 h 4258310"/>
              <a:gd name="connsiteX35" fmla="*/ 525780 w 840740"/>
              <a:gd name="connsiteY35" fmla="*/ 427990 h 4258310"/>
              <a:gd name="connsiteX36" fmla="*/ 533400 w 840740"/>
              <a:gd name="connsiteY36" fmla="*/ 321310 h 4258310"/>
              <a:gd name="connsiteX37" fmla="*/ 586740 w 840740"/>
              <a:gd name="connsiteY37" fmla="*/ 290830 h 4258310"/>
              <a:gd name="connsiteX38" fmla="*/ 655320 w 840740"/>
              <a:gd name="connsiteY38" fmla="*/ 321310 h 4258310"/>
              <a:gd name="connsiteX39" fmla="*/ 655320 w 840740"/>
              <a:gd name="connsiteY39" fmla="*/ 374650 h 4258310"/>
              <a:gd name="connsiteX40" fmla="*/ 655320 w 840740"/>
              <a:gd name="connsiteY40" fmla="*/ 473710 h 4258310"/>
              <a:gd name="connsiteX41" fmla="*/ 655320 w 840740"/>
              <a:gd name="connsiteY41" fmla="*/ 603250 h 4258310"/>
              <a:gd name="connsiteX42" fmla="*/ 563880 w 840740"/>
              <a:gd name="connsiteY42" fmla="*/ 3392170 h 4258310"/>
              <a:gd name="connsiteX43" fmla="*/ 548640 w 840740"/>
              <a:gd name="connsiteY43" fmla="*/ 3468370 h 4258310"/>
              <a:gd name="connsiteX44" fmla="*/ 548640 w 840740"/>
              <a:gd name="connsiteY44" fmla="*/ 3514090 h 4258310"/>
              <a:gd name="connsiteX45" fmla="*/ 563880 w 840740"/>
              <a:gd name="connsiteY45" fmla="*/ 3559810 h 4258310"/>
              <a:gd name="connsiteX46" fmla="*/ 594360 w 840740"/>
              <a:gd name="connsiteY46" fmla="*/ 3575050 h 4258310"/>
              <a:gd name="connsiteX47" fmla="*/ 632460 w 840740"/>
              <a:gd name="connsiteY47" fmla="*/ 3582670 h 4258310"/>
              <a:gd name="connsiteX48" fmla="*/ 647700 w 840740"/>
              <a:gd name="connsiteY48" fmla="*/ 3552190 h 4258310"/>
              <a:gd name="connsiteX49" fmla="*/ 655320 w 840740"/>
              <a:gd name="connsiteY49" fmla="*/ 3514090 h 4258310"/>
              <a:gd name="connsiteX50" fmla="*/ 655320 w 840740"/>
              <a:gd name="connsiteY50" fmla="*/ 3338830 h 4258310"/>
              <a:gd name="connsiteX51" fmla="*/ 693420 w 840740"/>
              <a:gd name="connsiteY51" fmla="*/ 626110 h 4258310"/>
              <a:gd name="connsiteX52" fmla="*/ 685800 w 840740"/>
              <a:gd name="connsiteY52" fmla="*/ 481330 h 4258310"/>
              <a:gd name="connsiteX53" fmla="*/ 685800 w 840740"/>
              <a:gd name="connsiteY53" fmla="*/ 374650 h 4258310"/>
              <a:gd name="connsiteX54" fmla="*/ 708660 w 840740"/>
              <a:gd name="connsiteY54" fmla="*/ 321310 h 4258310"/>
              <a:gd name="connsiteX55" fmla="*/ 754380 w 840740"/>
              <a:gd name="connsiteY55" fmla="*/ 298450 h 4258310"/>
              <a:gd name="connsiteX56" fmla="*/ 807720 w 840740"/>
              <a:gd name="connsiteY56" fmla="*/ 328930 h 4258310"/>
              <a:gd name="connsiteX57" fmla="*/ 830580 w 840740"/>
              <a:gd name="connsiteY57" fmla="*/ 397510 h 4258310"/>
              <a:gd name="connsiteX58" fmla="*/ 830580 w 840740"/>
              <a:gd name="connsiteY58" fmla="*/ 542290 h 4258310"/>
              <a:gd name="connsiteX59" fmla="*/ 769620 w 840740"/>
              <a:gd name="connsiteY59" fmla="*/ 3430270 h 4258310"/>
              <a:gd name="connsiteX60" fmla="*/ 762000 w 840740"/>
              <a:gd name="connsiteY60" fmla="*/ 3491230 h 4258310"/>
              <a:gd name="connsiteX61" fmla="*/ 762000 w 840740"/>
              <a:gd name="connsiteY61" fmla="*/ 3536950 h 4258310"/>
              <a:gd name="connsiteX62" fmla="*/ 769620 w 840740"/>
              <a:gd name="connsiteY62" fmla="*/ 3575050 h 4258310"/>
              <a:gd name="connsiteX63" fmla="*/ 716280 w 840740"/>
              <a:gd name="connsiteY63" fmla="*/ 3628390 h 4258310"/>
              <a:gd name="connsiteX64" fmla="*/ 175260 w 840740"/>
              <a:gd name="connsiteY64" fmla="*/ 3856990 h 4258310"/>
              <a:gd name="connsiteX65" fmla="*/ 114300 w 840740"/>
              <a:gd name="connsiteY65" fmla="*/ 3841750 h 4258310"/>
              <a:gd name="connsiteX66" fmla="*/ 91440 w 840740"/>
              <a:gd name="connsiteY66" fmla="*/ 3780790 h 4258310"/>
              <a:gd name="connsiteX67" fmla="*/ 121920 w 840740"/>
              <a:gd name="connsiteY67" fmla="*/ 3712210 h 4258310"/>
              <a:gd name="connsiteX0" fmla="*/ 121920 w 840740"/>
              <a:gd name="connsiteY0" fmla="*/ 3712210 h 3931920"/>
              <a:gd name="connsiteX1" fmla="*/ 190500 w 840740"/>
              <a:gd name="connsiteY1" fmla="*/ 3735070 h 3931920"/>
              <a:gd name="connsiteX2" fmla="*/ 198120 w 840740"/>
              <a:gd name="connsiteY2" fmla="*/ 3811270 h 3931920"/>
              <a:gd name="connsiteX3" fmla="*/ 137160 w 840740"/>
              <a:gd name="connsiteY3" fmla="*/ 3856990 h 3931920"/>
              <a:gd name="connsiteX4" fmla="*/ 60960 w 840740"/>
              <a:gd name="connsiteY4" fmla="*/ 3811270 h 3931920"/>
              <a:gd name="connsiteX5" fmla="*/ 22860 w 840740"/>
              <a:gd name="connsiteY5" fmla="*/ 3331210 h 3931920"/>
              <a:gd name="connsiteX6" fmla="*/ 7620 w 840740"/>
              <a:gd name="connsiteY6" fmla="*/ 580390 h 3931920"/>
              <a:gd name="connsiteX7" fmla="*/ 0 w 840740"/>
              <a:gd name="connsiteY7" fmla="*/ 481330 h 3931920"/>
              <a:gd name="connsiteX8" fmla="*/ 7620 w 840740"/>
              <a:gd name="connsiteY8" fmla="*/ 389890 h 3931920"/>
              <a:gd name="connsiteX9" fmla="*/ 22860 w 840740"/>
              <a:gd name="connsiteY9" fmla="*/ 321310 h 3931920"/>
              <a:gd name="connsiteX10" fmla="*/ 68580 w 840740"/>
              <a:gd name="connsiteY10" fmla="*/ 306070 h 3931920"/>
              <a:gd name="connsiteX11" fmla="*/ 114300 w 840740"/>
              <a:gd name="connsiteY11" fmla="*/ 344170 h 3931920"/>
              <a:gd name="connsiteX12" fmla="*/ 106680 w 840740"/>
              <a:gd name="connsiteY12" fmla="*/ 412750 h 3931920"/>
              <a:gd name="connsiteX13" fmla="*/ 121920 w 840740"/>
              <a:gd name="connsiteY13" fmla="*/ 580390 h 3931920"/>
              <a:gd name="connsiteX14" fmla="*/ 182880 w 840740"/>
              <a:gd name="connsiteY14" fmla="*/ 3209290 h 3931920"/>
              <a:gd name="connsiteX15" fmla="*/ 175260 w 840740"/>
              <a:gd name="connsiteY15" fmla="*/ 3300730 h 3931920"/>
              <a:gd name="connsiteX16" fmla="*/ 182880 w 840740"/>
              <a:gd name="connsiteY16" fmla="*/ 3468370 h 3931920"/>
              <a:gd name="connsiteX17" fmla="*/ 175260 w 840740"/>
              <a:gd name="connsiteY17" fmla="*/ 3552190 h 3931920"/>
              <a:gd name="connsiteX18" fmla="*/ 213360 w 840740"/>
              <a:gd name="connsiteY18" fmla="*/ 3582670 h 3931920"/>
              <a:gd name="connsiteX19" fmla="*/ 289560 w 840740"/>
              <a:gd name="connsiteY19" fmla="*/ 3559810 h 3931920"/>
              <a:gd name="connsiteX20" fmla="*/ 274320 w 840740"/>
              <a:gd name="connsiteY20" fmla="*/ 3422650 h 3931920"/>
              <a:gd name="connsiteX21" fmla="*/ 167640 w 840740"/>
              <a:gd name="connsiteY21" fmla="*/ 504190 h 3931920"/>
              <a:gd name="connsiteX22" fmla="*/ 152400 w 840740"/>
              <a:gd name="connsiteY22" fmla="*/ 397510 h 3931920"/>
              <a:gd name="connsiteX23" fmla="*/ 152400 w 840740"/>
              <a:gd name="connsiteY23" fmla="*/ 336550 h 3931920"/>
              <a:gd name="connsiteX24" fmla="*/ 182880 w 840740"/>
              <a:gd name="connsiteY24" fmla="*/ 283210 h 3931920"/>
              <a:gd name="connsiteX25" fmla="*/ 236220 w 840740"/>
              <a:gd name="connsiteY25" fmla="*/ 298450 h 3931920"/>
              <a:gd name="connsiteX26" fmla="*/ 266700 w 840740"/>
              <a:gd name="connsiteY26" fmla="*/ 351790 h 3931920"/>
              <a:gd name="connsiteX27" fmla="*/ 274320 w 840740"/>
              <a:gd name="connsiteY27" fmla="*/ 488950 h 3931920"/>
              <a:gd name="connsiteX28" fmla="*/ 342900 w 840740"/>
              <a:gd name="connsiteY28" fmla="*/ 3178810 h 3931920"/>
              <a:gd name="connsiteX29" fmla="*/ 350520 w 840740"/>
              <a:gd name="connsiteY29" fmla="*/ 3285490 h 3931920"/>
              <a:gd name="connsiteX30" fmla="*/ 327660 w 840740"/>
              <a:gd name="connsiteY30" fmla="*/ 3407410 h 3931920"/>
              <a:gd name="connsiteX31" fmla="*/ 381000 w 840740"/>
              <a:gd name="connsiteY31" fmla="*/ 3483610 h 3931920"/>
              <a:gd name="connsiteX32" fmla="*/ 480060 w 840740"/>
              <a:gd name="connsiteY32" fmla="*/ 3437890 h 3931920"/>
              <a:gd name="connsiteX33" fmla="*/ 472440 w 840740"/>
              <a:gd name="connsiteY33" fmla="*/ 3239770 h 3931920"/>
              <a:gd name="connsiteX34" fmla="*/ 525780 w 840740"/>
              <a:gd name="connsiteY34" fmla="*/ 504190 h 3931920"/>
              <a:gd name="connsiteX35" fmla="*/ 525780 w 840740"/>
              <a:gd name="connsiteY35" fmla="*/ 427990 h 3931920"/>
              <a:gd name="connsiteX36" fmla="*/ 533400 w 840740"/>
              <a:gd name="connsiteY36" fmla="*/ 321310 h 3931920"/>
              <a:gd name="connsiteX37" fmla="*/ 586740 w 840740"/>
              <a:gd name="connsiteY37" fmla="*/ 290830 h 3931920"/>
              <a:gd name="connsiteX38" fmla="*/ 655320 w 840740"/>
              <a:gd name="connsiteY38" fmla="*/ 321310 h 3931920"/>
              <a:gd name="connsiteX39" fmla="*/ 655320 w 840740"/>
              <a:gd name="connsiteY39" fmla="*/ 374650 h 3931920"/>
              <a:gd name="connsiteX40" fmla="*/ 655320 w 840740"/>
              <a:gd name="connsiteY40" fmla="*/ 473710 h 3931920"/>
              <a:gd name="connsiteX41" fmla="*/ 655320 w 840740"/>
              <a:gd name="connsiteY41" fmla="*/ 603250 h 3931920"/>
              <a:gd name="connsiteX42" fmla="*/ 563880 w 840740"/>
              <a:gd name="connsiteY42" fmla="*/ 3392170 h 3931920"/>
              <a:gd name="connsiteX43" fmla="*/ 548640 w 840740"/>
              <a:gd name="connsiteY43" fmla="*/ 3468370 h 3931920"/>
              <a:gd name="connsiteX44" fmla="*/ 548640 w 840740"/>
              <a:gd name="connsiteY44" fmla="*/ 3514090 h 3931920"/>
              <a:gd name="connsiteX45" fmla="*/ 563880 w 840740"/>
              <a:gd name="connsiteY45" fmla="*/ 3559810 h 3931920"/>
              <a:gd name="connsiteX46" fmla="*/ 594360 w 840740"/>
              <a:gd name="connsiteY46" fmla="*/ 3575050 h 3931920"/>
              <a:gd name="connsiteX47" fmla="*/ 632460 w 840740"/>
              <a:gd name="connsiteY47" fmla="*/ 3582670 h 3931920"/>
              <a:gd name="connsiteX48" fmla="*/ 647700 w 840740"/>
              <a:gd name="connsiteY48" fmla="*/ 3552190 h 3931920"/>
              <a:gd name="connsiteX49" fmla="*/ 655320 w 840740"/>
              <a:gd name="connsiteY49" fmla="*/ 3514090 h 3931920"/>
              <a:gd name="connsiteX50" fmla="*/ 655320 w 840740"/>
              <a:gd name="connsiteY50" fmla="*/ 3338830 h 3931920"/>
              <a:gd name="connsiteX51" fmla="*/ 693420 w 840740"/>
              <a:gd name="connsiteY51" fmla="*/ 626110 h 3931920"/>
              <a:gd name="connsiteX52" fmla="*/ 685800 w 840740"/>
              <a:gd name="connsiteY52" fmla="*/ 481330 h 3931920"/>
              <a:gd name="connsiteX53" fmla="*/ 685800 w 840740"/>
              <a:gd name="connsiteY53" fmla="*/ 374650 h 3931920"/>
              <a:gd name="connsiteX54" fmla="*/ 708660 w 840740"/>
              <a:gd name="connsiteY54" fmla="*/ 321310 h 3931920"/>
              <a:gd name="connsiteX55" fmla="*/ 754380 w 840740"/>
              <a:gd name="connsiteY55" fmla="*/ 298450 h 3931920"/>
              <a:gd name="connsiteX56" fmla="*/ 807720 w 840740"/>
              <a:gd name="connsiteY56" fmla="*/ 328930 h 3931920"/>
              <a:gd name="connsiteX57" fmla="*/ 830580 w 840740"/>
              <a:gd name="connsiteY57" fmla="*/ 397510 h 3931920"/>
              <a:gd name="connsiteX58" fmla="*/ 830580 w 840740"/>
              <a:gd name="connsiteY58" fmla="*/ 542290 h 3931920"/>
              <a:gd name="connsiteX59" fmla="*/ 769620 w 840740"/>
              <a:gd name="connsiteY59" fmla="*/ 3430270 h 3931920"/>
              <a:gd name="connsiteX60" fmla="*/ 762000 w 840740"/>
              <a:gd name="connsiteY60" fmla="*/ 3491230 h 3931920"/>
              <a:gd name="connsiteX61" fmla="*/ 762000 w 840740"/>
              <a:gd name="connsiteY61" fmla="*/ 3536950 h 3931920"/>
              <a:gd name="connsiteX62" fmla="*/ 769620 w 840740"/>
              <a:gd name="connsiteY62" fmla="*/ 3575050 h 3931920"/>
              <a:gd name="connsiteX63" fmla="*/ 716280 w 840740"/>
              <a:gd name="connsiteY63" fmla="*/ 3628390 h 3931920"/>
              <a:gd name="connsiteX64" fmla="*/ 175260 w 840740"/>
              <a:gd name="connsiteY64" fmla="*/ 3856990 h 3931920"/>
              <a:gd name="connsiteX65" fmla="*/ 114300 w 840740"/>
              <a:gd name="connsiteY65" fmla="*/ 3841750 h 3931920"/>
              <a:gd name="connsiteX66" fmla="*/ 91440 w 840740"/>
              <a:gd name="connsiteY66" fmla="*/ 3780790 h 3931920"/>
              <a:gd name="connsiteX67" fmla="*/ 121920 w 840740"/>
              <a:gd name="connsiteY67" fmla="*/ 3712210 h 3931920"/>
              <a:gd name="connsiteX0" fmla="*/ 121920 w 840740"/>
              <a:gd name="connsiteY0" fmla="*/ 3694430 h 3903980"/>
              <a:gd name="connsiteX1" fmla="*/ 190500 w 840740"/>
              <a:gd name="connsiteY1" fmla="*/ 3717290 h 3903980"/>
              <a:gd name="connsiteX2" fmla="*/ 198120 w 840740"/>
              <a:gd name="connsiteY2" fmla="*/ 3793490 h 3903980"/>
              <a:gd name="connsiteX3" fmla="*/ 137160 w 840740"/>
              <a:gd name="connsiteY3" fmla="*/ 3839210 h 3903980"/>
              <a:gd name="connsiteX4" fmla="*/ 60960 w 840740"/>
              <a:gd name="connsiteY4" fmla="*/ 3793490 h 3903980"/>
              <a:gd name="connsiteX5" fmla="*/ 22860 w 840740"/>
              <a:gd name="connsiteY5" fmla="*/ 3313430 h 3903980"/>
              <a:gd name="connsiteX6" fmla="*/ 7620 w 840740"/>
              <a:gd name="connsiteY6" fmla="*/ 562610 h 3903980"/>
              <a:gd name="connsiteX7" fmla="*/ 0 w 840740"/>
              <a:gd name="connsiteY7" fmla="*/ 463550 h 3903980"/>
              <a:gd name="connsiteX8" fmla="*/ 7620 w 840740"/>
              <a:gd name="connsiteY8" fmla="*/ 372110 h 3903980"/>
              <a:gd name="connsiteX9" fmla="*/ 22860 w 840740"/>
              <a:gd name="connsiteY9" fmla="*/ 303530 h 3903980"/>
              <a:gd name="connsiteX10" fmla="*/ 68580 w 840740"/>
              <a:gd name="connsiteY10" fmla="*/ 288290 h 3903980"/>
              <a:gd name="connsiteX11" fmla="*/ 114300 w 840740"/>
              <a:gd name="connsiteY11" fmla="*/ 326390 h 3903980"/>
              <a:gd name="connsiteX12" fmla="*/ 106680 w 840740"/>
              <a:gd name="connsiteY12" fmla="*/ 394970 h 3903980"/>
              <a:gd name="connsiteX13" fmla="*/ 121920 w 840740"/>
              <a:gd name="connsiteY13" fmla="*/ 562610 h 3903980"/>
              <a:gd name="connsiteX14" fmla="*/ 182880 w 840740"/>
              <a:gd name="connsiteY14" fmla="*/ 3191510 h 3903980"/>
              <a:gd name="connsiteX15" fmla="*/ 175260 w 840740"/>
              <a:gd name="connsiteY15" fmla="*/ 3282950 h 3903980"/>
              <a:gd name="connsiteX16" fmla="*/ 182880 w 840740"/>
              <a:gd name="connsiteY16" fmla="*/ 3450590 h 3903980"/>
              <a:gd name="connsiteX17" fmla="*/ 175260 w 840740"/>
              <a:gd name="connsiteY17" fmla="*/ 3534410 h 3903980"/>
              <a:gd name="connsiteX18" fmla="*/ 213360 w 840740"/>
              <a:gd name="connsiteY18" fmla="*/ 3564890 h 3903980"/>
              <a:gd name="connsiteX19" fmla="*/ 289560 w 840740"/>
              <a:gd name="connsiteY19" fmla="*/ 3542030 h 3903980"/>
              <a:gd name="connsiteX20" fmla="*/ 251460 w 840740"/>
              <a:gd name="connsiteY20" fmla="*/ 3161030 h 3903980"/>
              <a:gd name="connsiteX21" fmla="*/ 167640 w 840740"/>
              <a:gd name="connsiteY21" fmla="*/ 486410 h 3903980"/>
              <a:gd name="connsiteX22" fmla="*/ 152400 w 840740"/>
              <a:gd name="connsiteY22" fmla="*/ 379730 h 3903980"/>
              <a:gd name="connsiteX23" fmla="*/ 152400 w 840740"/>
              <a:gd name="connsiteY23" fmla="*/ 318770 h 3903980"/>
              <a:gd name="connsiteX24" fmla="*/ 182880 w 840740"/>
              <a:gd name="connsiteY24" fmla="*/ 265430 h 3903980"/>
              <a:gd name="connsiteX25" fmla="*/ 236220 w 840740"/>
              <a:gd name="connsiteY25" fmla="*/ 280670 h 3903980"/>
              <a:gd name="connsiteX26" fmla="*/ 266700 w 840740"/>
              <a:gd name="connsiteY26" fmla="*/ 334010 h 3903980"/>
              <a:gd name="connsiteX27" fmla="*/ 274320 w 840740"/>
              <a:gd name="connsiteY27" fmla="*/ 471170 h 3903980"/>
              <a:gd name="connsiteX28" fmla="*/ 342900 w 840740"/>
              <a:gd name="connsiteY28" fmla="*/ 3161030 h 3903980"/>
              <a:gd name="connsiteX29" fmla="*/ 350520 w 840740"/>
              <a:gd name="connsiteY29" fmla="*/ 3267710 h 3903980"/>
              <a:gd name="connsiteX30" fmla="*/ 327660 w 840740"/>
              <a:gd name="connsiteY30" fmla="*/ 3389630 h 3903980"/>
              <a:gd name="connsiteX31" fmla="*/ 381000 w 840740"/>
              <a:gd name="connsiteY31" fmla="*/ 3465830 h 3903980"/>
              <a:gd name="connsiteX32" fmla="*/ 480060 w 840740"/>
              <a:gd name="connsiteY32" fmla="*/ 3420110 h 3903980"/>
              <a:gd name="connsiteX33" fmla="*/ 472440 w 840740"/>
              <a:gd name="connsiteY33" fmla="*/ 3221990 h 3903980"/>
              <a:gd name="connsiteX34" fmla="*/ 525780 w 840740"/>
              <a:gd name="connsiteY34" fmla="*/ 486410 h 3903980"/>
              <a:gd name="connsiteX35" fmla="*/ 525780 w 840740"/>
              <a:gd name="connsiteY35" fmla="*/ 410210 h 3903980"/>
              <a:gd name="connsiteX36" fmla="*/ 533400 w 840740"/>
              <a:gd name="connsiteY36" fmla="*/ 303530 h 3903980"/>
              <a:gd name="connsiteX37" fmla="*/ 586740 w 840740"/>
              <a:gd name="connsiteY37" fmla="*/ 273050 h 3903980"/>
              <a:gd name="connsiteX38" fmla="*/ 655320 w 840740"/>
              <a:gd name="connsiteY38" fmla="*/ 303530 h 3903980"/>
              <a:gd name="connsiteX39" fmla="*/ 655320 w 840740"/>
              <a:gd name="connsiteY39" fmla="*/ 356870 h 3903980"/>
              <a:gd name="connsiteX40" fmla="*/ 655320 w 840740"/>
              <a:gd name="connsiteY40" fmla="*/ 455930 h 3903980"/>
              <a:gd name="connsiteX41" fmla="*/ 655320 w 840740"/>
              <a:gd name="connsiteY41" fmla="*/ 585470 h 3903980"/>
              <a:gd name="connsiteX42" fmla="*/ 563880 w 840740"/>
              <a:gd name="connsiteY42" fmla="*/ 3374390 h 3903980"/>
              <a:gd name="connsiteX43" fmla="*/ 548640 w 840740"/>
              <a:gd name="connsiteY43" fmla="*/ 3450590 h 3903980"/>
              <a:gd name="connsiteX44" fmla="*/ 548640 w 840740"/>
              <a:gd name="connsiteY44" fmla="*/ 3496310 h 3903980"/>
              <a:gd name="connsiteX45" fmla="*/ 563880 w 840740"/>
              <a:gd name="connsiteY45" fmla="*/ 3542030 h 3903980"/>
              <a:gd name="connsiteX46" fmla="*/ 594360 w 840740"/>
              <a:gd name="connsiteY46" fmla="*/ 3557270 h 3903980"/>
              <a:gd name="connsiteX47" fmla="*/ 632460 w 840740"/>
              <a:gd name="connsiteY47" fmla="*/ 3564890 h 3903980"/>
              <a:gd name="connsiteX48" fmla="*/ 647700 w 840740"/>
              <a:gd name="connsiteY48" fmla="*/ 3534410 h 3903980"/>
              <a:gd name="connsiteX49" fmla="*/ 655320 w 840740"/>
              <a:gd name="connsiteY49" fmla="*/ 3496310 h 3903980"/>
              <a:gd name="connsiteX50" fmla="*/ 655320 w 840740"/>
              <a:gd name="connsiteY50" fmla="*/ 3321050 h 3903980"/>
              <a:gd name="connsiteX51" fmla="*/ 693420 w 840740"/>
              <a:gd name="connsiteY51" fmla="*/ 608330 h 3903980"/>
              <a:gd name="connsiteX52" fmla="*/ 685800 w 840740"/>
              <a:gd name="connsiteY52" fmla="*/ 463550 h 3903980"/>
              <a:gd name="connsiteX53" fmla="*/ 685800 w 840740"/>
              <a:gd name="connsiteY53" fmla="*/ 356870 h 3903980"/>
              <a:gd name="connsiteX54" fmla="*/ 708660 w 840740"/>
              <a:gd name="connsiteY54" fmla="*/ 303530 h 3903980"/>
              <a:gd name="connsiteX55" fmla="*/ 754380 w 840740"/>
              <a:gd name="connsiteY55" fmla="*/ 280670 h 3903980"/>
              <a:gd name="connsiteX56" fmla="*/ 807720 w 840740"/>
              <a:gd name="connsiteY56" fmla="*/ 311150 h 3903980"/>
              <a:gd name="connsiteX57" fmla="*/ 830580 w 840740"/>
              <a:gd name="connsiteY57" fmla="*/ 379730 h 3903980"/>
              <a:gd name="connsiteX58" fmla="*/ 830580 w 840740"/>
              <a:gd name="connsiteY58" fmla="*/ 524510 h 3903980"/>
              <a:gd name="connsiteX59" fmla="*/ 769620 w 840740"/>
              <a:gd name="connsiteY59" fmla="*/ 3412490 h 3903980"/>
              <a:gd name="connsiteX60" fmla="*/ 762000 w 840740"/>
              <a:gd name="connsiteY60" fmla="*/ 3473450 h 3903980"/>
              <a:gd name="connsiteX61" fmla="*/ 762000 w 840740"/>
              <a:gd name="connsiteY61" fmla="*/ 3519170 h 3903980"/>
              <a:gd name="connsiteX62" fmla="*/ 769620 w 840740"/>
              <a:gd name="connsiteY62" fmla="*/ 3557270 h 3903980"/>
              <a:gd name="connsiteX63" fmla="*/ 716280 w 840740"/>
              <a:gd name="connsiteY63" fmla="*/ 3610610 h 3903980"/>
              <a:gd name="connsiteX64" fmla="*/ 175260 w 840740"/>
              <a:gd name="connsiteY64" fmla="*/ 3839210 h 3903980"/>
              <a:gd name="connsiteX65" fmla="*/ 114300 w 840740"/>
              <a:gd name="connsiteY65" fmla="*/ 3823970 h 3903980"/>
              <a:gd name="connsiteX66" fmla="*/ 91440 w 840740"/>
              <a:gd name="connsiteY66" fmla="*/ 3763010 h 3903980"/>
              <a:gd name="connsiteX67" fmla="*/ 121920 w 840740"/>
              <a:gd name="connsiteY67" fmla="*/ 3694430 h 3903980"/>
              <a:gd name="connsiteX0" fmla="*/ 121920 w 840740"/>
              <a:gd name="connsiteY0" fmla="*/ 3694430 h 3903980"/>
              <a:gd name="connsiteX1" fmla="*/ 190500 w 840740"/>
              <a:gd name="connsiteY1" fmla="*/ 3717290 h 3903980"/>
              <a:gd name="connsiteX2" fmla="*/ 198120 w 840740"/>
              <a:gd name="connsiteY2" fmla="*/ 3793490 h 3903980"/>
              <a:gd name="connsiteX3" fmla="*/ 137160 w 840740"/>
              <a:gd name="connsiteY3" fmla="*/ 3839210 h 3903980"/>
              <a:gd name="connsiteX4" fmla="*/ 60960 w 840740"/>
              <a:gd name="connsiteY4" fmla="*/ 3793490 h 3903980"/>
              <a:gd name="connsiteX5" fmla="*/ 22860 w 840740"/>
              <a:gd name="connsiteY5" fmla="*/ 3313430 h 3903980"/>
              <a:gd name="connsiteX6" fmla="*/ 7620 w 840740"/>
              <a:gd name="connsiteY6" fmla="*/ 562610 h 3903980"/>
              <a:gd name="connsiteX7" fmla="*/ 0 w 840740"/>
              <a:gd name="connsiteY7" fmla="*/ 463550 h 3903980"/>
              <a:gd name="connsiteX8" fmla="*/ 7620 w 840740"/>
              <a:gd name="connsiteY8" fmla="*/ 372110 h 3903980"/>
              <a:gd name="connsiteX9" fmla="*/ 22860 w 840740"/>
              <a:gd name="connsiteY9" fmla="*/ 303530 h 3903980"/>
              <a:gd name="connsiteX10" fmla="*/ 68580 w 840740"/>
              <a:gd name="connsiteY10" fmla="*/ 288290 h 3903980"/>
              <a:gd name="connsiteX11" fmla="*/ 114300 w 840740"/>
              <a:gd name="connsiteY11" fmla="*/ 326390 h 3903980"/>
              <a:gd name="connsiteX12" fmla="*/ 106680 w 840740"/>
              <a:gd name="connsiteY12" fmla="*/ 394970 h 3903980"/>
              <a:gd name="connsiteX13" fmla="*/ 121920 w 840740"/>
              <a:gd name="connsiteY13" fmla="*/ 562610 h 3903980"/>
              <a:gd name="connsiteX14" fmla="*/ 182880 w 840740"/>
              <a:gd name="connsiteY14" fmla="*/ 3191510 h 3903980"/>
              <a:gd name="connsiteX15" fmla="*/ 175260 w 840740"/>
              <a:gd name="connsiteY15" fmla="*/ 3282950 h 3903980"/>
              <a:gd name="connsiteX16" fmla="*/ 182880 w 840740"/>
              <a:gd name="connsiteY16" fmla="*/ 3450590 h 3903980"/>
              <a:gd name="connsiteX17" fmla="*/ 175260 w 840740"/>
              <a:gd name="connsiteY17" fmla="*/ 3534410 h 3903980"/>
              <a:gd name="connsiteX18" fmla="*/ 213360 w 840740"/>
              <a:gd name="connsiteY18" fmla="*/ 3564890 h 3903980"/>
              <a:gd name="connsiteX19" fmla="*/ 289560 w 840740"/>
              <a:gd name="connsiteY19" fmla="*/ 3542030 h 3903980"/>
              <a:gd name="connsiteX20" fmla="*/ 251460 w 840740"/>
              <a:gd name="connsiteY20" fmla="*/ 3161030 h 3903980"/>
              <a:gd name="connsiteX21" fmla="*/ 167640 w 840740"/>
              <a:gd name="connsiteY21" fmla="*/ 486410 h 3903980"/>
              <a:gd name="connsiteX22" fmla="*/ 152400 w 840740"/>
              <a:gd name="connsiteY22" fmla="*/ 379730 h 3903980"/>
              <a:gd name="connsiteX23" fmla="*/ 152400 w 840740"/>
              <a:gd name="connsiteY23" fmla="*/ 318770 h 3903980"/>
              <a:gd name="connsiteX24" fmla="*/ 182880 w 840740"/>
              <a:gd name="connsiteY24" fmla="*/ 265430 h 3903980"/>
              <a:gd name="connsiteX25" fmla="*/ 236220 w 840740"/>
              <a:gd name="connsiteY25" fmla="*/ 280670 h 3903980"/>
              <a:gd name="connsiteX26" fmla="*/ 266700 w 840740"/>
              <a:gd name="connsiteY26" fmla="*/ 334010 h 3903980"/>
              <a:gd name="connsiteX27" fmla="*/ 274320 w 840740"/>
              <a:gd name="connsiteY27" fmla="*/ 471170 h 3903980"/>
              <a:gd name="connsiteX28" fmla="*/ 342900 w 840740"/>
              <a:gd name="connsiteY28" fmla="*/ 3161030 h 3903980"/>
              <a:gd name="connsiteX29" fmla="*/ 350520 w 840740"/>
              <a:gd name="connsiteY29" fmla="*/ 3267710 h 3903980"/>
              <a:gd name="connsiteX30" fmla="*/ 327660 w 840740"/>
              <a:gd name="connsiteY30" fmla="*/ 3389630 h 3903980"/>
              <a:gd name="connsiteX31" fmla="*/ 381000 w 840740"/>
              <a:gd name="connsiteY31" fmla="*/ 3465830 h 3903980"/>
              <a:gd name="connsiteX32" fmla="*/ 480060 w 840740"/>
              <a:gd name="connsiteY32" fmla="*/ 3389630 h 3903980"/>
              <a:gd name="connsiteX33" fmla="*/ 472440 w 840740"/>
              <a:gd name="connsiteY33" fmla="*/ 3221990 h 3903980"/>
              <a:gd name="connsiteX34" fmla="*/ 525780 w 840740"/>
              <a:gd name="connsiteY34" fmla="*/ 486410 h 3903980"/>
              <a:gd name="connsiteX35" fmla="*/ 525780 w 840740"/>
              <a:gd name="connsiteY35" fmla="*/ 410210 h 3903980"/>
              <a:gd name="connsiteX36" fmla="*/ 533400 w 840740"/>
              <a:gd name="connsiteY36" fmla="*/ 303530 h 3903980"/>
              <a:gd name="connsiteX37" fmla="*/ 586740 w 840740"/>
              <a:gd name="connsiteY37" fmla="*/ 273050 h 3903980"/>
              <a:gd name="connsiteX38" fmla="*/ 655320 w 840740"/>
              <a:gd name="connsiteY38" fmla="*/ 303530 h 3903980"/>
              <a:gd name="connsiteX39" fmla="*/ 655320 w 840740"/>
              <a:gd name="connsiteY39" fmla="*/ 356870 h 3903980"/>
              <a:gd name="connsiteX40" fmla="*/ 655320 w 840740"/>
              <a:gd name="connsiteY40" fmla="*/ 455930 h 3903980"/>
              <a:gd name="connsiteX41" fmla="*/ 655320 w 840740"/>
              <a:gd name="connsiteY41" fmla="*/ 585470 h 3903980"/>
              <a:gd name="connsiteX42" fmla="*/ 563880 w 840740"/>
              <a:gd name="connsiteY42" fmla="*/ 3374390 h 3903980"/>
              <a:gd name="connsiteX43" fmla="*/ 548640 w 840740"/>
              <a:gd name="connsiteY43" fmla="*/ 3450590 h 3903980"/>
              <a:gd name="connsiteX44" fmla="*/ 548640 w 840740"/>
              <a:gd name="connsiteY44" fmla="*/ 3496310 h 3903980"/>
              <a:gd name="connsiteX45" fmla="*/ 563880 w 840740"/>
              <a:gd name="connsiteY45" fmla="*/ 3542030 h 3903980"/>
              <a:gd name="connsiteX46" fmla="*/ 594360 w 840740"/>
              <a:gd name="connsiteY46" fmla="*/ 3557270 h 3903980"/>
              <a:gd name="connsiteX47" fmla="*/ 632460 w 840740"/>
              <a:gd name="connsiteY47" fmla="*/ 3564890 h 3903980"/>
              <a:gd name="connsiteX48" fmla="*/ 647700 w 840740"/>
              <a:gd name="connsiteY48" fmla="*/ 3534410 h 3903980"/>
              <a:gd name="connsiteX49" fmla="*/ 655320 w 840740"/>
              <a:gd name="connsiteY49" fmla="*/ 3496310 h 3903980"/>
              <a:gd name="connsiteX50" fmla="*/ 655320 w 840740"/>
              <a:gd name="connsiteY50" fmla="*/ 3321050 h 3903980"/>
              <a:gd name="connsiteX51" fmla="*/ 693420 w 840740"/>
              <a:gd name="connsiteY51" fmla="*/ 608330 h 3903980"/>
              <a:gd name="connsiteX52" fmla="*/ 685800 w 840740"/>
              <a:gd name="connsiteY52" fmla="*/ 463550 h 3903980"/>
              <a:gd name="connsiteX53" fmla="*/ 685800 w 840740"/>
              <a:gd name="connsiteY53" fmla="*/ 356870 h 3903980"/>
              <a:gd name="connsiteX54" fmla="*/ 708660 w 840740"/>
              <a:gd name="connsiteY54" fmla="*/ 303530 h 3903980"/>
              <a:gd name="connsiteX55" fmla="*/ 754380 w 840740"/>
              <a:gd name="connsiteY55" fmla="*/ 280670 h 3903980"/>
              <a:gd name="connsiteX56" fmla="*/ 807720 w 840740"/>
              <a:gd name="connsiteY56" fmla="*/ 311150 h 3903980"/>
              <a:gd name="connsiteX57" fmla="*/ 830580 w 840740"/>
              <a:gd name="connsiteY57" fmla="*/ 379730 h 3903980"/>
              <a:gd name="connsiteX58" fmla="*/ 830580 w 840740"/>
              <a:gd name="connsiteY58" fmla="*/ 524510 h 3903980"/>
              <a:gd name="connsiteX59" fmla="*/ 769620 w 840740"/>
              <a:gd name="connsiteY59" fmla="*/ 3412490 h 3903980"/>
              <a:gd name="connsiteX60" fmla="*/ 762000 w 840740"/>
              <a:gd name="connsiteY60" fmla="*/ 3473450 h 3903980"/>
              <a:gd name="connsiteX61" fmla="*/ 762000 w 840740"/>
              <a:gd name="connsiteY61" fmla="*/ 3519170 h 3903980"/>
              <a:gd name="connsiteX62" fmla="*/ 769620 w 840740"/>
              <a:gd name="connsiteY62" fmla="*/ 3557270 h 3903980"/>
              <a:gd name="connsiteX63" fmla="*/ 716280 w 840740"/>
              <a:gd name="connsiteY63" fmla="*/ 3610610 h 3903980"/>
              <a:gd name="connsiteX64" fmla="*/ 175260 w 840740"/>
              <a:gd name="connsiteY64" fmla="*/ 3839210 h 3903980"/>
              <a:gd name="connsiteX65" fmla="*/ 114300 w 840740"/>
              <a:gd name="connsiteY65" fmla="*/ 3823970 h 3903980"/>
              <a:gd name="connsiteX66" fmla="*/ 91440 w 840740"/>
              <a:gd name="connsiteY66" fmla="*/ 3763010 h 3903980"/>
              <a:gd name="connsiteX67" fmla="*/ 121920 w 840740"/>
              <a:gd name="connsiteY67" fmla="*/ 3694430 h 3903980"/>
              <a:gd name="connsiteX0" fmla="*/ 121920 w 840740"/>
              <a:gd name="connsiteY0" fmla="*/ 3694430 h 3903980"/>
              <a:gd name="connsiteX1" fmla="*/ 190500 w 840740"/>
              <a:gd name="connsiteY1" fmla="*/ 3717290 h 3903980"/>
              <a:gd name="connsiteX2" fmla="*/ 198120 w 840740"/>
              <a:gd name="connsiteY2" fmla="*/ 3793490 h 3903980"/>
              <a:gd name="connsiteX3" fmla="*/ 137160 w 840740"/>
              <a:gd name="connsiteY3" fmla="*/ 3839210 h 3903980"/>
              <a:gd name="connsiteX4" fmla="*/ 60960 w 840740"/>
              <a:gd name="connsiteY4" fmla="*/ 3793490 h 3903980"/>
              <a:gd name="connsiteX5" fmla="*/ 22860 w 840740"/>
              <a:gd name="connsiteY5" fmla="*/ 3313430 h 3903980"/>
              <a:gd name="connsiteX6" fmla="*/ 7620 w 840740"/>
              <a:gd name="connsiteY6" fmla="*/ 562610 h 3903980"/>
              <a:gd name="connsiteX7" fmla="*/ 0 w 840740"/>
              <a:gd name="connsiteY7" fmla="*/ 463550 h 3903980"/>
              <a:gd name="connsiteX8" fmla="*/ 7620 w 840740"/>
              <a:gd name="connsiteY8" fmla="*/ 372110 h 3903980"/>
              <a:gd name="connsiteX9" fmla="*/ 22860 w 840740"/>
              <a:gd name="connsiteY9" fmla="*/ 303530 h 3903980"/>
              <a:gd name="connsiteX10" fmla="*/ 68580 w 840740"/>
              <a:gd name="connsiteY10" fmla="*/ 288290 h 3903980"/>
              <a:gd name="connsiteX11" fmla="*/ 114300 w 840740"/>
              <a:gd name="connsiteY11" fmla="*/ 326390 h 3903980"/>
              <a:gd name="connsiteX12" fmla="*/ 106680 w 840740"/>
              <a:gd name="connsiteY12" fmla="*/ 394970 h 3903980"/>
              <a:gd name="connsiteX13" fmla="*/ 121920 w 840740"/>
              <a:gd name="connsiteY13" fmla="*/ 562610 h 3903980"/>
              <a:gd name="connsiteX14" fmla="*/ 182880 w 840740"/>
              <a:gd name="connsiteY14" fmla="*/ 3191510 h 3903980"/>
              <a:gd name="connsiteX15" fmla="*/ 175260 w 840740"/>
              <a:gd name="connsiteY15" fmla="*/ 3282950 h 3903980"/>
              <a:gd name="connsiteX16" fmla="*/ 182880 w 840740"/>
              <a:gd name="connsiteY16" fmla="*/ 3450590 h 3903980"/>
              <a:gd name="connsiteX17" fmla="*/ 175260 w 840740"/>
              <a:gd name="connsiteY17" fmla="*/ 3534410 h 3903980"/>
              <a:gd name="connsiteX18" fmla="*/ 213360 w 840740"/>
              <a:gd name="connsiteY18" fmla="*/ 3564890 h 3903980"/>
              <a:gd name="connsiteX19" fmla="*/ 289560 w 840740"/>
              <a:gd name="connsiteY19" fmla="*/ 3542030 h 3903980"/>
              <a:gd name="connsiteX20" fmla="*/ 251460 w 840740"/>
              <a:gd name="connsiteY20" fmla="*/ 3161030 h 3903980"/>
              <a:gd name="connsiteX21" fmla="*/ 167640 w 840740"/>
              <a:gd name="connsiteY21" fmla="*/ 486410 h 3903980"/>
              <a:gd name="connsiteX22" fmla="*/ 152400 w 840740"/>
              <a:gd name="connsiteY22" fmla="*/ 379730 h 3903980"/>
              <a:gd name="connsiteX23" fmla="*/ 152400 w 840740"/>
              <a:gd name="connsiteY23" fmla="*/ 318770 h 3903980"/>
              <a:gd name="connsiteX24" fmla="*/ 182880 w 840740"/>
              <a:gd name="connsiteY24" fmla="*/ 265430 h 3903980"/>
              <a:gd name="connsiteX25" fmla="*/ 236220 w 840740"/>
              <a:gd name="connsiteY25" fmla="*/ 280670 h 3903980"/>
              <a:gd name="connsiteX26" fmla="*/ 266700 w 840740"/>
              <a:gd name="connsiteY26" fmla="*/ 334010 h 3903980"/>
              <a:gd name="connsiteX27" fmla="*/ 274320 w 840740"/>
              <a:gd name="connsiteY27" fmla="*/ 471170 h 3903980"/>
              <a:gd name="connsiteX28" fmla="*/ 342900 w 840740"/>
              <a:gd name="connsiteY28" fmla="*/ 3161030 h 3903980"/>
              <a:gd name="connsiteX29" fmla="*/ 350520 w 840740"/>
              <a:gd name="connsiteY29" fmla="*/ 3267710 h 3903980"/>
              <a:gd name="connsiteX30" fmla="*/ 327660 w 840740"/>
              <a:gd name="connsiteY30" fmla="*/ 3389630 h 3903980"/>
              <a:gd name="connsiteX31" fmla="*/ 381000 w 840740"/>
              <a:gd name="connsiteY31" fmla="*/ 3465830 h 3903980"/>
              <a:gd name="connsiteX32" fmla="*/ 480060 w 840740"/>
              <a:gd name="connsiteY32" fmla="*/ 3389630 h 3903980"/>
              <a:gd name="connsiteX33" fmla="*/ 480060 w 840740"/>
              <a:gd name="connsiteY33" fmla="*/ 3084830 h 3903980"/>
              <a:gd name="connsiteX34" fmla="*/ 525780 w 840740"/>
              <a:gd name="connsiteY34" fmla="*/ 486410 h 3903980"/>
              <a:gd name="connsiteX35" fmla="*/ 525780 w 840740"/>
              <a:gd name="connsiteY35" fmla="*/ 410210 h 3903980"/>
              <a:gd name="connsiteX36" fmla="*/ 533400 w 840740"/>
              <a:gd name="connsiteY36" fmla="*/ 303530 h 3903980"/>
              <a:gd name="connsiteX37" fmla="*/ 586740 w 840740"/>
              <a:gd name="connsiteY37" fmla="*/ 273050 h 3903980"/>
              <a:gd name="connsiteX38" fmla="*/ 655320 w 840740"/>
              <a:gd name="connsiteY38" fmla="*/ 303530 h 3903980"/>
              <a:gd name="connsiteX39" fmla="*/ 655320 w 840740"/>
              <a:gd name="connsiteY39" fmla="*/ 356870 h 3903980"/>
              <a:gd name="connsiteX40" fmla="*/ 655320 w 840740"/>
              <a:gd name="connsiteY40" fmla="*/ 455930 h 3903980"/>
              <a:gd name="connsiteX41" fmla="*/ 655320 w 840740"/>
              <a:gd name="connsiteY41" fmla="*/ 585470 h 3903980"/>
              <a:gd name="connsiteX42" fmla="*/ 563880 w 840740"/>
              <a:gd name="connsiteY42" fmla="*/ 3374390 h 3903980"/>
              <a:gd name="connsiteX43" fmla="*/ 548640 w 840740"/>
              <a:gd name="connsiteY43" fmla="*/ 3450590 h 3903980"/>
              <a:gd name="connsiteX44" fmla="*/ 548640 w 840740"/>
              <a:gd name="connsiteY44" fmla="*/ 3496310 h 3903980"/>
              <a:gd name="connsiteX45" fmla="*/ 563880 w 840740"/>
              <a:gd name="connsiteY45" fmla="*/ 3542030 h 3903980"/>
              <a:gd name="connsiteX46" fmla="*/ 594360 w 840740"/>
              <a:gd name="connsiteY46" fmla="*/ 3557270 h 3903980"/>
              <a:gd name="connsiteX47" fmla="*/ 632460 w 840740"/>
              <a:gd name="connsiteY47" fmla="*/ 3564890 h 3903980"/>
              <a:gd name="connsiteX48" fmla="*/ 647700 w 840740"/>
              <a:gd name="connsiteY48" fmla="*/ 3534410 h 3903980"/>
              <a:gd name="connsiteX49" fmla="*/ 655320 w 840740"/>
              <a:gd name="connsiteY49" fmla="*/ 3496310 h 3903980"/>
              <a:gd name="connsiteX50" fmla="*/ 655320 w 840740"/>
              <a:gd name="connsiteY50" fmla="*/ 3321050 h 3903980"/>
              <a:gd name="connsiteX51" fmla="*/ 693420 w 840740"/>
              <a:gd name="connsiteY51" fmla="*/ 608330 h 3903980"/>
              <a:gd name="connsiteX52" fmla="*/ 685800 w 840740"/>
              <a:gd name="connsiteY52" fmla="*/ 463550 h 3903980"/>
              <a:gd name="connsiteX53" fmla="*/ 685800 w 840740"/>
              <a:gd name="connsiteY53" fmla="*/ 356870 h 3903980"/>
              <a:gd name="connsiteX54" fmla="*/ 708660 w 840740"/>
              <a:gd name="connsiteY54" fmla="*/ 303530 h 3903980"/>
              <a:gd name="connsiteX55" fmla="*/ 754380 w 840740"/>
              <a:gd name="connsiteY55" fmla="*/ 280670 h 3903980"/>
              <a:gd name="connsiteX56" fmla="*/ 807720 w 840740"/>
              <a:gd name="connsiteY56" fmla="*/ 311150 h 3903980"/>
              <a:gd name="connsiteX57" fmla="*/ 830580 w 840740"/>
              <a:gd name="connsiteY57" fmla="*/ 379730 h 3903980"/>
              <a:gd name="connsiteX58" fmla="*/ 830580 w 840740"/>
              <a:gd name="connsiteY58" fmla="*/ 524510 h 3903980"/>
              <a:gd name="connsiteX59" fmla="*/ 769620 w 840740"/>
              <a:gd name="connsiteY59" fmla="*/ 3412490 h 3903980"/>
              <a:gd name="connsiteX60" fmla="*/ 762000 w 840740"/>
              <a:gd name="connsiteY60" fmla="*/ 3473450 h 3903980"/>
              <a:gd name="connsiteX61" fmla="*/ 762000 w 840740"/>
              <a:gd name="connsiteY61" fmla="*/ 3519170 h 3903980"/>
              <a:gd name="connsiteX62" fmla="*/ 769620 w 840740"/>
              <a:gd name="connsiteY62" fmla="*/ 3557270 h 3903980"/>
              <a:gd name="connsiteX63" fmla="*/ 716280 w 840740"/>
              <a:gd name="connsiteY63" fmla="*/ 3610610 h 3903980"/>
              <a:gd name="connsiteX64" fmla="*/ 175260 w 840740"/>
              <a:gd name="connsiteY64" fmla="*/ 3839210 h 3903980"/>
              <a:gd name="connsiteX65" fmla="*/ 114300 w 840740"/>
              <a:gd name="connsiteY65" fmla="*/ 3823970 h 3903980"/>
              <a:gd name="connsiteX66" fmla="*/ 91440 w 840740"/>
              <a:gd name="connsiteY66" fmla="*/ 3763010 h 3903980"/>
              <a:gd name="connsiteX67" fmla="*/ 121920 w 840740"/>
              <a:gd name="connsiteY67" fmla="*/ 3694430 h 3903980"/>
              <a:gd name="connsiteX0" fmla="*/ 121920 w 840740"/>
              <a:gd name="connsiteY0" fmla="*/ 3694430 h 3903980"/>
              <a:gd name="connsiteX1" fmla="*/ 190500 w 840740"/>
              <a:gd name="connsiteY1" fmla="*/ 3717290 h 3903980"/>
              <a:gd name="connsiteX2" fmla="*/ 198120 w 840740"/>
              <a:gd name="connsiteY2" fmla="*/ 3793490 h 3903980"/>
              <a:gd name="connsiteX3" fmla="*/ 137160 w 840740"/>
              <a:gd name="connsiteY3" fmla="*/ 3839210 h 3903980"/>
              <a:gd name="connsiteX4" fmla="*/ 60960 w 840740"/>
              <a:gd name="connsiteY4" fmla="*/ 3793490 h 3903980"/>
              <a:gd name="connsiteX5" fmla="*/ 22860 w 840740"/>
              <a:gd name="connsiteY5" fmla="*/ 3313430 h 3903980"/>
              <a:gd name="connsiteX6" fmla="*/ 7620 w 840740"/>
              <a:gd name="connsiteY6" fmla="*/ 562610 h 3903980"/>
              <a:gd name="connsiteX7" fmla="*/ 0 w 840740"/>
              <a:gd name="connsiteY7" fmla="*/ 463550 h 3903980"/>
              <a:gd name="connsiteX8" fmla="*/ 7620 w 840740"/>
              <a:gd name="connsiteY8" fmla="*/ 372110 h 3903980"/>
              <a:gd name="connsiteX9" fmla="*/ 22860 w 840740"/>
              <a:gd name="connsiteY9" fmla="*/ 303530 h 3903980"/>
              <a:gd name="connsiteX10" fmla="*/ 68580 w 840740"/>
              <a:gd name="connsiteY10" fmla="*/ 288290 h 3903980"/>
              <a:gd name="connsiteX11" fmla="*/ 114300 w 840740"/>
              <a:gd name="connsiteY11" fmla="*/ 326390 h 3903980"/>
              <a:gd name="connsiteX12" fmla="*/ 106680 w 840740"/>
              <a:gd name="connsiteY12" fmla="*/ 394970 h 3903980"/>
              <a:gd name="connsiteX13" fmla="*/ 121920 w 840740"/>
              <a:gd name="connsiteY13" fmla="*/ 562610 h 3903980"/>
              <a:gd name="connsiteX14" fmla="*/ 182880 w 840740"/>
              <a:gd name="connsiteY14" fmla="*/ 3191510 h 3903980"/>
              <a:gd name="connsiteX15" fmla="*/ 175260 w 840740"/>
              <a:gd name="connsiteY15" fmla="*/ 3282950 h 3903980"/>
              <a:gd name="connsiteX16" fmla="*/ 182880 w 840740"/>
              <a:gd name="connsiteY16" fmla="*/ 3450590 h 3903980"/>
              <a:gd name="connsiteX17" fmla="*/ 175260 w 840740"/>
              <a:gd name="connsiteY17" fmla="*/ 3534410 h 3903980"/>
              <a:gd name="connsiteX18" fmla="*/ 213360 w 840740"/>
              <a:gd name="connsiteY18" fmla="*/ 3564890 h 3903980"/>
              <a:gd name="connsiteX19" fmla="*/ 289560 w 840740"/>
              <a:gd name="connsiteY19" fmla="*/ 3542030 h 3903980"/>
              <a:gd name="connsiteX20" fmla="*/ 251460 w 840740"/>
              <a:gd name="connsiteY20" fmla="*/ 3161030 h 3903980"/>
              <a:gd name="connsiteX21" fmla="*/ 167640 w 840740"/>
              <a:gd name="connsiteY21" fmla="*/ 486410 h 3903980"/>
              <a:gd name="connsiteX22" fmla="*/ 152400 w 840740"/>
              <a:gd name="connsiteY22" fmla="*/ 379730 h 3903980"/>
              <a:gd name="connsiteX23" fmla="*/ 152400 w 840740"/>
              <a:gd name="connsiteY23" fmla="*/ 318770 h 3903980"/>
              <a:gd name="connsiteX24" fmla="*/ 182880 w 840740"/>
              <a:gd name="connsiteY24" fmla="*/ 265430 h 3903980"/>
              <a:gd name="connsiteX25" fmla="*/ 236220 w 840740"/>
              <a:gd name="connsiteY25" fmla="*/ 280670 h 3903980"/>
              <a:gd name="connsiteX26" fmla="*/ 266700 w 840740"/>
              <a:gd name="connsiteY26" fmla="*/ 334010 h 3903980"/>
              <a:gd name="connsiteX27" fmla="*/ 274320 w 840740"/>
              <a:gd name="connsiteY27" fmla="*/ 471170 h 3903980"/>
              <a:gd name="connsiteX28" fmla="*/ 342900 w 840740"/>
              <a:gd name="connsiteY28" fmla="*/ 3161030 h 3903980"/>
              <a:gd name="connsiteX29" fmla="*/ 350520 w 840740"/>
              <a:gd name="connsiteY29" fmla="*/ 3267710 h 3903980"/>
              <a:gd name="connsiteX30" fmla="*/ 327660 w 840740"/>
              <a:gd name="connsiteY30" fmla="*/ 3389630 h 3903980"/>
              <a:gd name="connsiteX31" fmla="*/ 381000 w 840740"/>
              <a:gd name="connsiteY31" fmla="*/ 3465830 h 3903980"/>
              <a:gd name="connsiteX32" fmla="*/ 480060 w 840740"/>
              <a:gd name="connsiteY32" fmla="*/ 3313430 h 3903980"/>
              <a:gd name="connsiteX33" fmla="*/ 480060 w 840740"/>
              <a:gd name="connsiteY33" fmla="*/ 3084830 h 3903980"/>
              <a:gd name="connsiteX34" fmla="*/ 525780 w 840740"/>
              <a:gd name="connsiteY34" fmla="*/ 486410 h 3903980"/>
              <a:gd name="connsiteX35" fmla="*/ 525780 w 840740"/>
              <a:gd name="connsiteY35" fmla="*/ 410210 h 3903980"/>
              <a:gd name="connsiteX36" fmla="*/ 533400 w 840740"/>
              <a:gd name="connsiteY36" fmla="*/ 303530 h 3903980"/>
              <a:gd name="connsiteX37" fmla="*/ 586740 w 840740"/>
              <a:gd name="connsiteY37" fmla="*/ 273050 h 3903980"/>
              <a:gd name="connsiteX38" fmla="*/ 655320 w 840740"/>
              <a:gd name="connsiteY38" fmla="*/ 303530 h 3903980"/>
              <a:gd name="connsiteX39" fmla="*/ 655320 w 840740"/>
              <a:gd name="connsiteY39" fmla="*/ 356870 h 3903980"/>
              <a:gd name="connsiteX40" fmla="*/ 655320 w 840740"/>
              <a:gd name="connsiteY40" fmla="*/ 455930 h 3903980"/>
              <a:gd name="connsiteX41" fmla="*/ 655320 w 840740"/>
              <a:gd name="connsiteY41" fmla="*/ 585470 h 3903980"/>
              <a:gd name="connsiteX42" fmla="*/ 563880 w 840740"/>
              <a:gd name="connsiteY42" fmla="*/ 3374390 h 3903980"/>
              <a:gd name="connsiteX43" fmla="*/ 548640 w 840740"/>
              <a:gd name="connsiteY43" fmla="*/ 3450590 h 3903980"/>
              <a:gd name="connsiteX44" fmla="*/ 548640 w 840740"/>
              <a:gd name="connsiteY44" fmla="*/ 3496310 h 3903980"/>
              <a:gd name="connsiteX45" fmla="*/ 563880 w 840740"/>
              <a:gd name="connsiteY45" fmla="*/ 3542030 h 3903980"/>
              <a:gd name="connsiteX46" fmla="*/ 594360 w 840740"/>
              <a:gd name="connsiteY46" fmla="*/ 3557270 h 3903980"/>
              <a:gd name="connsiteX47" fmla="*/ 632460 w 840740"/>
              <a:gd name="connsiteY47" fmla="*/ 3564890 h 3903980"/>
              <a:gd name="connsiteX48" fmla="*/ 647700 w 840740"/>
              <a:gd name="connsiteY48" fmla="*/ 3534410 h 3903980"/>
              <a:gd name="connsiteX49" fmla="*/ 655320 w 840740"/>
              <a:gd name="connsiteY49" fmla="*/ 3496310 h 3903980"/>
              <a:gd name="connsiteX50" fmla="*/ 655320 w 840740"/>
              <a:gd name="connsiteY50" fmla="*/ 3321050 h 3903980"/>
              <a:gd name="connsiteX51" fmla="*/ 693420 w 840740"/>
              <a:gd name="connsiteY51" fmla="*/ 608330 h 3903980"/>
              <a:gd name="connsiteX52" fmla="*/ 685800 w 840740"/>
              <a:gd name="connsiteY52" fmla="*/ 463550 h 3903980"/>
              <a:gd name="connsiteX53" fmla="*/ 685800 w 840740"/>
              <a:gd name="connsiteY53" fmla="*/ 356870 h 3903980"/>
              <a:gd name="connsiteX54" fmla="*/ 708660 w 840740"/>
              <a:gd name="connsiteY54" fmla="*/ 303530 h 3903980"/>
              <a:gd name="connsiteX55" fmla="*/ 754380 w 840740"/>
              <a:gd name="connsiteY55" fmla="*/ 280670 h 3903980"/>
              <a:gd name="connsiteX56" fmla="*/ 807720 w 840740"/>
              <a:gd name="connsiteY56" fmla="*/ 311150 h 3903980"/>
              <a:gd name="connsiteX57" fmla="*/ 830580 w 840740"/>
              <a:gd name="connsiteY57" fmla="*/ 379730 h 3903980"/>
              <a:gd name="connsiteX58" fmla="*/ 830580 w 840740"/>
              <a:gd name="connsiteY58" fmla="*/ 524510 h 3903980"/>
              <a:gd name="connsiteX59" fmla="*/ 769620 w 840740"/>
              <a:gd name="connsiteY59" fmla="*/ 3412490 h 3903980"/>
              <a:gd name="connsiteX60" fmla="*/ 762000 w 840740"/>
              <a:gd name="connsiteY60" fmla="*/ 3473450 h 3903980"/>
              <a:gd name="connsiteX61" fmla="*/ 762000 w 840740"/>
              <a:gd name="connsiteY61" fmla="*/ 3519170 h 3903980"/>
              <a:gd name="connsiteX62" fmla="*/ 769620 w 840740"/>
              <a:gd name="connsiteY62" fmla="*/ 3557270 h 3903980"/>
              <a:gd name="connsiteX63" fmla="*/ 716280 w 840740"/>
              <a:gd name="connsiteY63" fmla="*/ 3610610 h 3903980"/>
              <a:gd name="connsiteX64" fmla="*/ 175260 w 840740"/>
              <a:gd name="connsiteY64" fmla="*/ 3839210 h 3903980"/>
              <a:gd name="connsiteX65" fmla="*/ 114300 w 840740"/>
              <a:gd name="connsiteY65" fmla="*/ 3823970 h 3903980"/>
              <a:gd name="connsiteX66" fmla="*/ 91440 w 840740"/>
              <a:gd name="connsiteY66" fmla="*/ 3763010 h 3903980"/>
              <a:gd name="connsiteX67" fmla="*/ 121920 w 840740"/>
              <a:gd name="connsiteY67" fmla="*/ 3694430 h 3903980"/>
              <a:gd name="connsiteX0" fmla="*/ 121920 w 840740"/>
              <a:gd name="connsiteY0" fmla="*/ 3681730 h 3891280"/>
              <a:gd name="connsiteX1" fmla="*/ 190500 w 840740"/>
              <a:gd name="connsiteY1" fmla="*/ 3704590 h 3891280"/>
              <a:gd name="connsiteX2" fmla="*/ 198120 w 840740"/>
              <a:gd name="connsiteY2" fmla="*/ 3780790 h 3891280"/>
              <a:gd name="connsiteX3" fmla="*/ 137160 w 840740"/>
              <a:gd name="connsiteY3" fmla="*/ 3826510 h 3891280"/>
              <a:gd name="connsiteX4" fmla="*/ 60960 w 840740"/>
              <a:gd name="connsiteY4" fmla="*/ 3780790 h 3891280"/>
              <a:gd name="connsiteX5" fmla="*/ 22860 w 840740"/>
              <a:gd name="connsiteY5" fmla="*/ 3300730 h 3891280"/>
              <a:gd name="connsiteX6" fmla="*/ 7620 w 840740"/>
              <a:gd name="connsiteY6" fmla="*/ 549910 h 3891280"/>
              <a:gd name="connsiteX7" fmla="*/ 0 w 840740"/>
              <a:gd name="connsiteY7" fmla="*/ 450850 h 3891280"/>
              <a:gd name="connsiteX8" fmla="*/ 7620 w 840740"/>
              <a:gd name="connsiteY8" fmla="*/ 359410 h 3891280"/>
              <a:gd name="connsiteX9" fmla="*/ 22860 w 840740"/>
              <a:gd name="connsiteY9" fmla="*/ 290830 h 3891280"/>
              <a:gd name="connsiteX10" fmla="*/ 68580 w 840740"/>
              <a:gd name="connsiteY10" fmla="*/ 275590 h 3891280"/>
              <a:gd name="connsiteX11" fmla="*/ 114300 w 840740"/>
              <a:gd name="connsiteY11" fmla="*/ 313690 h 3891280"/>
              <a:gd name="connsiteX12" fmla="*/ 106680 w 840740"/>
              <a:gd name="connsiteY12" fmla="*/ 382270 h 3891280"/>
              <a:gd name="connsiteX13" fmla="*/ 121920 w 840740"/>
              <a:gd name="connsiteY13" fmla="*/ 549910 h 3891280"/>
              <a:gd name="connsiteX14" fmla="*/ 182880 w 840740"/>
              <a:gd name="connsiteY14" fmla="*/ 3178810 h 3891280"/>
              <a:gd name="connsiteX15" fmla="*/ 175260 w 840740"/>
              <a:gd name="connsiteY15" fmla="*/ 3270250 h 3891280"/>
              <a:gd name="connsiteX16" fmla="*/ 182880 w 840740"/>
              <a:gd name="connsiteY16" fmla="*/ 3437890 h 3891280"/>
              <a:gd name="connsiteX17" fmla="*/ 175260 w 840740"/>
              <a:gd name="connsiteY17" fmla="*/ 3521710 h 3891280"/>
              <a:gd name="connsiteX18" fmla="*/ 213360 w 840740"/>
              <a:gd name="connsiteY18" fmla="*/ 3552190 h 3891280"/>
              <a:gd name="connsiteX19" fmla="*/ 289560 w 840740"/>
              <a:gd name="connsiteY19" fmla="*/ 3529330 h 3891280"/>
              <a:gd name="connsiteX20" fmla="*/ 251460 w 840740"/>
              <a:gd name="connsiteY20" fmla="*/ 3148330 h 3891280"/>
              <a:gd name="connsiteX21" fmla="*/ 167640 w 840740"/>
              <a:gd name="connsiteY21" fmla="*/ 473710 h 3891280"/>
              <a:gd name="connsiteX22" fmla="*/ 152400 w 840740"/>
              <a:gd name="connsiteY22" fmla="*/ 367030 h 3891280"/>
              <a:gd name="connsiteX23" fmla="*/ 152400 w 840740"/>
              <a:gd name="connsiteY23" fmla="*/ 306070 h 3891280"/>
              <a:gd name="connsiteX24" fmla="*/ 182880 w 840740"/>
              <a:gd name="connsiteY24" fmla="*/ 252730 h 3891280"/>
              <a:gd name="connsiteX25" fmla="*/ 236220 w 840740"/>
              <a:gd name="connsiteY25" fmla="*/ 267970 h 3891280"/>
              <a:gd name="connsiteX26" fmla="*/ 266700 w 840740"/>
              <a:gd name="connsiteY26" fmla="*/ 321310 h 3891280"/>
              <a:gd name="connsiteX27" fmla="*/ 274320 w 840740"/>
              <a:gd name="connsiteY27" fmla="*/ 458470 h 3891280"/>
              <a:gd name="connsiteX28" fmla="*/ 327660 w 840740"/>
              <a:gd name="connsiteY28" fmla="*/ 3072130 h 3891280"/>
              <a:gd name="connsiteX29" fmla="*/ 350520 w 840740"/>
              <a:gd name="connsiteY29" fmla="*/ 3255010 h 3891280"/>
              <a:gd name="connsiteX30" fmla="*/ 327660 w 840740"/>
              <a:gd name="connsiteY30" fmla="*/ 3376930 h 3891280"/>
              <a:gd name="connsiteX31" fmla="*/ 381000 w 840740"/>
              <a:gd name="connsiteY31" fmla="*/ 3453130 h 3891280"/>
              <a:gd name="connsiteX32" fmla="*/ 480060 w 840740"/>
              <a:gd name="connsiteY32" fmla="*/ 3300730 h 3891280"/>
              <a:gd name="connsiteX33" fmla="*/ 480060 w 840740"/>
              <a:gd name="connsiteY33" fmla="*/ 3072130 h 3891280"/>
              <a:gd name="connsiteX34" fmla="*/ 525780 w 840740"/>
              <a:gd name="connsiteY34" fmla="*/ 473710 h 3891280"/>
              <a:gd name="connsiteX35" fmla="*/ 525780 w 840740"/>
              <a:gd name="connsiteY35" fmla="*/ 397510 h 3891280"/>
              <a:gd name="connsiteX36" fmla="*/ 533400 w 840740"/>
              <a:gd name="connsiteY36" fmla="*/ 290830 h 3891280"/>
              <a:gd name="connsiteX37" fmla="*/ 586740 w 840740"/>
              <a:gd name="connsiteY37" fmla="*/ 260350 h 3891280"/>
              <a:gd name="connsiteX38" fmla="*/ 655320 w 840740"/>
              <a:gd name="connsiteY38" fmla="*/ 290830 h 3891280"/>
              <a:gd name="connsiteX39" fmla="*/ 655320 w 840740"/>
              <a:gd name="connsiteY39" fmla="*/ 344170 h 3891280"/>
              <a:gd name="connsiteX40" fmla="*/ 655320 w 840740"/>
              <a:gd name="connsiteY40" fmla="*/ 443230 h 3891280"/>
              <a:gd name="connsiteX41" fmla="*/ 655320 w 840740"/>
              <a:gd name="connsiteY41" fmla="*/ 572770 h 3891280"/>
              <a:gd name="connsiteX42" fmla="*/ 563880 w 840740"/>
              <a:gd name="connsiteY42" fmla="*/ 3361690 h 3891280"/>
              <a:gd name="connsiteX43" fmla="*/ 548640 w 840740"/>
              <a:gd name="connsiteY43" fmla="*/ 3437890 h 3891280"/>
              <a:gd name="connsiteX44" fmla="*/ 548640 w 840740"/>
              <a:gd name="connsiteY44" fmla="*/ 3483610 h 3891280"/>
              <a:gd name="connsiteX45" fmla="*/ 563880 w 840740"/>
              <a:gd name="connsiteY45" fmla="*/ 3529330 h 3891280"/>
              <a:gd name="connsiteX46" fmla="*/ 594360 w 840740"/>
              <a:gd name="connsiteY46" fmla="*/ 3544570 h 3891280"/>
              <a:gd name="connsiteX47" fmla="*/ 632460 w 840740"/>
              <a:gd name="connsiteY47" fmla="*/ 3552190 h 3891280"/>
              <a:gd name="connsiteX48" fmla="*/ 647700 w 840740"/>
              <a:gd name="connsiteY48" fmla="*/ 3521710 h 3891280"/>
              <a:gd name="connsiteX49" fmla="*/ 655320 w 840740"/>
              <a:gd name="connsiteY49" fmla="*/ 3483610 h 3891280"/>
              <a:gd name="connsiteX50" fmla="*/ 655320 w 840740"/>
              <a:gd name="connsiteY50" fmla="*/ 3308350 h 3891280"/>
              <a:gd name="connsiteX51" fmla="*/ 693420 w 840740"/>
              <a:gd name="connsiteY51" fmla="*/ 595630 h 3891280"/>
              <a:gd name="connsiteX52" fmla="*/ 685800 w 840740"/>
              <a:gd name="connsiteY52" fmla="*/ 450850 h 3891280"/>
              <a:gd name="connsiteX53" fmla="*/ 685800 w 840740"/>
              <a:gd name="connsiteY53" fmla="*/ 344170 h 3891280"/>
              <a:gd name="connsiteX54" fmla="*/ 708660 w 840740"/>
              <a:gd name="connsiteY54" fmla="*/ 290830 h 3891280"/>
              <a:gd name="connsiteX55" fmla="*/ 754380 w 840740"/>
              <a:gd name="connsiteY55" fmla="*/ 267970 h 3891280"/>
              <a:gd name="connsiteX56" fmla="*/ 807720 w 840740"/>
              <a:gd name="connsiteY56" fmla="*/ 298450 h 3891280"/>
              <a:gd name="connsiteX57" fmla="*/ 830580 w 840740"/>
              <a:gd name="connsiteY57" fmla="*/ 367030 h 3891280"/>
              <a:gd name="connsiteX58" fmla="*/ 830580 w 840740"/>
              <a:gd name="connsiteY58" fmla="*/ 511810 h 3891280"/>
              <a:gd name="connsiteX59" fmla="*/ 769620 w 840740"/>
              <a:gd name="connsiteY59" fmla="*/ 3399790 h 3891280"/>
              <a:gd name="connsiteX60" fmla="*/ 762000 w 840740"/>
              <a:gd name="connsiteY60" fmla="*/ 3460750 h 3891280"/>
              <a:gd name="connsiteX61" fmla="*/ 762000 w 840740"/>
              <a:gd name="connsiteY61" fmla="*/ 3506470 h 3891280"/>
              <a:gd name="connsiteX62" fmla="*/ 769620 w 840740"/>
              <a:gd name="connsiteY62" fmla="*/ 3544570 h 3891280"/>
              <a:gd name="connsiteX63" fmla="*/ 716280 w 840740"/>
              <a:gd name="connsiteY63" fmla="*/ 3597910 h 3891280"/>
              <a:gd name="connsiteX64" fmla="*/ 175260 w 840740"/>
              <a:gd name="connsiteY64" fmla="*/ 3826510 h 3891280"/>
              <a:gd name="connsiteX65" fmla="*/ 114300 w 840740"/>
              <a:gd name="connsiteY65" fmla="*/ 3811270 h 3891280"/>
              <a:gd name="connsiteX66" fmla="*/ 91440 w 840740"/>
              <a:gd name="connsiteY66" fmla="*/ 3750310 h 3891280"/>
              <a:gd name="connsiteX67" fmla="*/ 121920 w 840740"/>
              <a:gd name="connsiteY67" fmla="*/ 3681730 h 3891280"/>
              <a:gd name="connsiteX0" fmla="*/ 121920 w 840740"/>
              <a:gd name="connsiteY0" fmla="*/ 3681730 h 3891280"/>
              <a:gd name="connsiteX1" fmla="*/ 190500 w 840740"/>
              <a:gd name="connsiteY1" fmla="*/ 3704590 h 3891280"/>
              <a:gd name="connsiteX2" fmla="*/ 198120 w 840740"/>
              <a:gd name="connsiteY2" fmla="*/ 3780790 h 3891280"/>
              <a:gd name="connsiteX3" fmla="*/ 137160 w 840740"/>
              <a:gd name="connsiteY3" fmla="*/ 3826510 h 3891280"/>
              <a:gd name="connsiteX4" fmla="*/ 60960 w 840740"/>
              <a:gd name="connsiteY4" fmla="*/ 3780790 h 3891280"/>
              <a:gd name="connsiteX5" fmla="*/ 22860 w 840740"/>
              <a:gd name="connsiteY5" fmla="*/ 3300730 h 3891280"/>
              <a:gd name="connsiteX6" fmla="*/ 7620 w 840740"/>
              <a:gd name="connsiteY6" fmla="*/ 549910 h 3891280"/>
              <a:gd name="connsiteX7" fmla="*/ 0 w 840740"/>
              <a:gd name="connsiteY7" fmla="*/ 450850 h 3891280"/>
              <a:gd name="connsiteX8" fmla="*/ 7620 w 840740"/>
              <a:gd name="connsiteY8" fmla="*/ 359410 h 3891280"/>
              <a:gd name="connsiteX9" fmla="*/ 22860 w 840740"/>
              <a:gd name="connsiteY9" fmla="*/ 290830 h 3891280"/>
              <a:gd name="connsiteX10" fmla="*/ 68580 w 840740"/>
              <a:gd name="connsiteY10" fmla="*/ 275590 h 3891280"/>
              <a:gd name="connsiteX11" fmla="*/ 114300 w 840740"/>
              <a:gd name="connsiteY11" fmla="*/ 313690 h 3891280"/>
              <a:gd name="connsiteX12" fmla="*/ 106680 w 840740"/>
              <a:gd name="connsiteY12" fmla="*/ 382270 h 3891280"/>
              <a:gd name="connsiteX13" fmla="*/ 121920 w 840740"/>
              <a:gd name="connsiteY13" fmla="*/ 549910 h 3891280"/>
              <a:gd name="connsiteX14" fmla="*/ 182880 w 840740"/>
              <a:gd name="connsiteY14" fmla="*/ 3178810 h 3891280"/>
              <a:gd name="connsiteX15" fmla="*/ 175260 w 840740"/>
              <a:gd name="connsiteY15" fmla="*/ 3270250 h 3891280"/>
              <a:gd name="connsiteX16" fmla="*/ 182880 w 840740"/>
              <a:gd name="connsiteY16" fmla="*/ 3437890 h 3891280"/>
              <a:gd name="connsiteX17" fmla="*/ 175260 w 840740"/>
              <a:gd name="connsiteY17" fmla="*/ 3521710 h 3891280"/>
              <a:gd name="connsiteX18" fmla="*/ 213360 w 840740"/>
              <a:gd name="connsiteY18" fmla="*/ 3552190 h 3891280"/>
              <a:gd name="connsiteX19" fmla="*/ 289560 w 840740"/>
              <a:gd name="connsiteY19" fmla="*/ 3529330 h 3891280"/>
              <a:gd name="connsiteX20" fmla="*/ 251460 w 840740"/>
              <a:gd name="connsiteY20" fmla="*/ 3148330 h 3891280"/>
              <a:gd name="connsiteX21" fmla="*/ 167640 w 840740"/>
              <a:gd name="connsiteY21" fmla="*/ 473710 h 3891280"/>
              <a:gd name="connsiteX22" fmla="*/ 152400 w 840740"/>
              <a:gd name="connsiteY22" fmla="*/ 367030 h 3891280"/>
              <a:gd name="connsiteX23" fmla="*/ 152400 w 840740"/>
              <a:gd name="connsiteY23" fmla="*/ 306070 h 3891280"/>
              <a:gd name="connsiteX24" fmla="*/ 182880 w 840740"/>
              <a:gd name="connsiteY24" fmla="*/ 252730 h 3891280"/>
              <a:gd name="connsiteX25" fmla="*/ 236220 w 840740"/>
              <a:gd name="connsiteY25" fmla="*/ 267970 h 3891280"/>
              <a:gd name="connsiteX26" fmla="*/ 266700 w 840740"/>
              <a:gd name="connsiteY26" fmla="*/ 321310 h 3891280"/>
              <a:gd name="connsiteX27" fmla="*/ 274320 w 840740"/>
              <a:gd name="connsiteY27" fmla="*/ 458470 h 3891280"/>
              <a:gd name="connsiteX28" fmla="*/ 327660 w 840740"/>
              <a:gd name="connsiteY28" fmla="*/ 3072130 h 3891280"/>
              <a:gd name="connsiteX29" fmla="*/ 327660 w 840740"/>
              <a:gd name="connsiteY29" fmla="*/ 3224530 h 3891280"/>
              <a:gd name="connsiteX30" fmla="*/ 327660 w 840740"/>
              <a:gd name="connsiteY30" fmla="*/ 3376930 h 3891280"/>
              <a:gd name="connsiteX31" fmla="*/ 381000 w 840740"/>
              <a:gd name="connsiteY31" fmla="*/ 3453130 h 3891280"/>
              <a:gd name="connsiteX32" fmla="*/ 480060 w 840740"/>
              <a:gd name="connsiteY32" fmla="*/ 3300730 h 3891280"/>
              <a:gd name="connsiteX33" fmla="*/ 480060 w 840740"/>
              <a:gd name="connsiteY33" fmla="*/ 3072130 h 3891280"/>
              <a:gd name="connsiteX34" fmla="*/ 525780 w 840740"/>
              <a:gd name="connsiteY34" fmla="*/ 473710 h 3891280"/>
              <a:gd name="connsiteX35" fmla="*/ 525780 w 840740"/>
              <a:gd name="connsiteY35" fmla="*/ 397510 h 3891280"/>
              <a:gd name="connsiteX36" fmla="*/ 533400 w 840740"/>
              <a:gd name="connsiteY36" fmla="*/ 290830 h 3891280"/>
              <a:gd name="connsiteX37" fmla="*/ 586740 w 840740"/>
              <a:gd name="connsiteY37" fmla="*/ 260350 h 3891280"/>
              <a:gd name="connsiteX38" fmla="*/ 655320 w 840740"/>
              <a:gd name="connsiteY38" fmla="*/ 290830 h 3891280"/>
              <a:gd name="connsiteX39" fmla="*/ 655320 w 840740"/>
              <a:gd name="connsiteY39" fmla="*/ 344170 h 3891280"/>
              <a:gd name="connsiteX40" fmla="*/ 655320 w 840740"/>
              <a:gd name="connsiteY40" fmla="*/ 443230 h 3891280"/>
              <a:gd name="connsiteX41" fmla="*/ 655320 w 840740"/>
              <a:gd name="connsiteY41" fmla="*/ 572770 h 3891280"/>
              <a:gd name="connsiteX42" fmla="*/ 563880 w 840740"/>
              <a:gd name="connsiteY42" fmla="*/ 3361690 h 3891280"/>
              <a:gd name="connsiteX43" fmla="*/ 548640 w 840740"/>
              <a:gd name="connsiteY43" fmla="*/ 3437890 h 3891280"/>
              <a:gd name="connsiteX44" fmla="*/ 548640 w 840740"/>
              <a:gd name="connsiteY44" fmla="*/ 3483610 h 3891280"/>
              <a:gd name="connsiteX45" fmla="*/ 563880 w 840740"/>
              <a:gd name="connsiteY45" fmla="*/ 3529330 h 3891280"/>
              <a:gd name="connsiteX46" fmla="*/ 594360 w 840740"/>
              <a:gd name="connsiteY46" fmla="*/ 3544570 h 3891280"/>
              <a:gd name="connsiteX47" fmla="*/ 632460 w 840740"/>
              <a:gd name="connsiteY47" fmla="*/ 3552190 h 3891280"/>
              <a:gd name="connsiteX48" fmla="*/ 647700 w 840740"/>
              <a:gd name="connsiteY48" fmla="*/ 3521710 h 3891280"/>
              <a:gd name="connsiteX49" fmla="*/ 655320 w 840740"/>
              <a:gd name="connsiteY49" fmla="*/ 3483610 h 3891280"/>
              <a:gd name="connsiteX50" fmla="*/ 655320 w 840740"/>
              <a:gd name="connsiteY50" fmla="*/ 3308350 h 3891280"/>
              <a:gd name="connsiteX51" fmla="*/ 693420 w 840740"/>
              <a:gd name="connsiteY51" fmla="*/ 595630 h 3891280"/>
              <a:gd name="connsiteX52" fmla="*/ 685800 w 840740"/>
              <a:gd name="connsiteY52" fmla="*/ 450850 h 3891280"/>
              <a:gd name="connsiteX53" fmla="*/ 685800 w 840740"/>
              <a:gd name="connsiteY53" fmla="*/ 344170 h 3891280"/>
              <a:gd name="connsiteX54" fmla="*/ 708660 w 840740"/>
              <a:gd name="connsiteY54" fmla="*/ 290830 h 3891280"/>
              <a:gd name="connsiteX55" fmla="*/ 754380 w 840740"/>
              <a:gd name="connsiteY55" fmla="*/ 267970 h 3891280"/>
              <a:gd name="connsiteX56" fmla="*/ 807720 w 840740"/>
              <a:gd name="connsiteY56" fmla="*/ 298450 h 3891280"/>
              <a:gd name="connsiteX57" fmla="*/ 830580 w 840740"/>
              <a:gd name="connsiteY57" fmla="*/ 367030 h 3891280"/>
              <a:gd name="connsiteX58" fmla="*/ 830580 w 840740"/>
              <a:gd name="connsiteY58" fmla="*/ 511810 h 3891280"/>
              <a:gd name="connsiteX59" fmla="*/ 769620 w 840740"/>
              <a:gd name="connsiteY59" fmla="*/ 3399790 h 3891280"/>
              <a:gd name="connsiteX60" fmla="*/ 762000 w 840740"/>
              <a:gd name="connsiteY60" fmla="*/ 3460750 h 3891280"/>
              <a:gd name="connsiteX61" fmla="*/ 762000 w 840740"/>
              <a:gd name="connsiteY61" fmla="*/ 3506470 h 3891280"/>
              <a:gd name="connsiteX62" fmla="*/ 769620 w 840740"/>
              <a:gd name="connsiteY62" fmla="*/ 3544570 h 3891280"/>
              <a:gd name="connsiteX63" fmla="*/ 716280 w 840740"/>
              <a:gd name="connsiteY63" fmla="*/ 3597910 h 3891280"/>
              <a:gd name="connsiteX64" fmla="*/ 175260 w 840740"/>
              <a:gd name="connsiteY64" fmla="*/ 3826510 h 3891280"/>
              <a:gd name="connsiteX65" fmla="*/ 114300 w 840740"/>
              <a:gd name="connsiteY65" fmla="*/ 3811270 h 3891280"/>
              <a:gd name="connsiteX66" fmla="*/ 91440 w 840740"/>
              <a:gd name="connsiteY66" fmla="*/ 3750310 h 3891280"/>
              <a:gd name="connsiteX67" fmla="*/ 121920 w 840740"/>
              <a:gd name="connsiteY67" fmla="*/ 3681730 h 3891280"/>
              <a:gd name="connsiteX0" fmla="*/ 121920 w 840740"/>
              <a:gd name="connsiteY0" fmla="*/ 3681730 h 3891280"/>
              <a:gd name="connsiteX1" fmla="*/ 190500 w 840740"/>
              <a:gd name="connsiteY1" fmla="*/ 3704590 h 3891280"/>
              <a:gd name="connsiteX2" fmla="*/ 198120 w 840740"/>
              <a:gd name="connsiteY2" fmla="*/ 3780790 h 3891280"/>
              <a:gd name="connsiteX3" fmla="*/ 137160 w 840740"/>
              <a:gd name="connsiteY3" fmla="*/ 3826510 h 3891280"/>
              <a:gd name="connsiteX4" fmla="*/ 60960 w 840740"/>
              <a:gd name="connsiteY4" fmla="*/ 3780790 h 3891280"/>
              <a:gd name="connsiteX5" fmla="*/ 22860 w 840740"/>
              <a:gd name="connsiteY5" fmla="*/ 3300730 h 3891280"/>
              <a:gd name="connsiteX6" fmla="*/ 7620 w 840740"/>
              <a:gd name="connsiteY6" fmla="*/ 549910 h 3891280"/>
              <a:gd name="connsiteX7" fmla="*/ 0 w 840740"/>
              <a:gd name="connsiteY7" fmla="*/ 450850 h 3891280"/>
              <a:gd name="connsiteX8" fmla="*/ 7620 w 840740"/>
              <a:gd name="connsiteY8" fmla="*/ 359410 h 3891280"/>
              <a:gd name="connsiteX9" fmla="*/ 22860 w 840740"/>
              <a:gd name="connsiteY9" fmla="*/ 290830 h 3891280"/>
              <a:gd name="connsiteX10" fmla="*/ 68580 w 840740"/>
              <a:gd name="connsiteY10" fmla="*/ 275590 h 3891280"/>
              <a:gd name="connsiteX11" fmla="*/ 114300 w 840740"/>
              <a:gd name="connsiteY11" fmla="*/ 313690 h 3891280"/>
              <a:gd name="connsiteX12" fmla="*/ 106680 w 840740"/>
              <a:gd name="connsiteY12" fmla="*/ 382270 h 3891280"/>
              <a:gd name="connsiteX13" fmla="*/ 121920 w 840740"/>
              <a:gd name="connsiteY13" fmla="*/ 549910 h 3891280"/>
              <a:gd name="connsiteX14" fmla="*/ 182880 w 840740"/>
              <a:gd name="connsiteY14" fmla="*/ 3178810 h 3891280"/>
              <a:gd name="connsiteX15" fmla="*/ 175260 w 840740"/>
              <a:gd name="connsiteY15" fmla="*/ 3270250 h 3891280"/>
              <a:gd name="connsiteX16" fmla="*/ 182880 w 840740"/>
              <a:gd name="connsiteY16" fmla="*/ 3437890 h 3891280"/>
              <a:gd name="connsiteX17" fmla="*/ 175260 w 840740"/>
              <a:gd name="connsiteY17" fmla="*/ 3521710 h 3891280"/>
              <a:gd name="connsiteX18" fmla="*/ 213360 w 840740"/>
              <a:gd name="connsiteY18" fmla="*/ 3552190 h 3891280"/>
              <a:gd name="connsiteX19" fmla="*/ 289560 w 840740"/>
              <a:gd name="connsiteY19" fmla="*/ 3529330 h 3891280"/>
              <a:gd name="connsiteX20" fmla="*/ 251460 w 840740"/>
              <a:gd name="connsiteY20" fmla="*/ 3148330 h 3891280"/>
              <a:gd name="connsiteX21" fmla="*/ 167640 w 840740"/>
              <a:gd name="connsiteY21" fmla="*/ 473710 h 3891280"/>
              <a:gd name="connsiteX22" fmla="*/ 152400 w 840740"/>
              <a:gd name="connsiteY22" fmla="*/ 367030 h 3891280"/>
              <a:gd name="connsiteX23" fmla="*/ 152400 w 840740"/>
              <a:gd name="connsiteY23" fmla="*/ 306070 h 3891280"/>
              <a:gd name="connsiteX24" fmla="*/ 182880 w 840740"/>
              <a:gd name="connsiteY24" fmla="*/ 252730 h 3891280"/>
              <a:gd name="connsiteX25" fmla="*/ 236220 w 840740"/>
              <a:gd name="connsiteY25" fmla="*/ 267970 h 3891280"/>
              <a:gd name="connsiteX26" fmla="*/ 266700 w 840740"/>
              <a:gd name="connsiteY26" fmla="*/ 321310 h 3891280"/>
              <a:gd name="connsiteX27" fmla="*/ 274320 w 840740"/>
              <a:gd name="connsiteY27" fmla="*/ 458470 h 3891280"/>
              <a:gd name="connsiteX28" fmla="*/ 327660 w 840740"/>
              <a:gd name="connsiteY28" fmla="*/ 3072130 h 3891280"/>
              <a:gd name="connsiteX29" fmla="*/ 327660 w 840740"/>
              <a:gd name="connsiteY29" fmla="*/ 3224530 h 3891280"/>
              <a:gd name="connsiteX30" fmla="*/ 327660 w 840740"/>
              <a:gd name="connsiteY30" fmla="*/ 3376930 h 3891280"/>
              <a:gd name="connsiteX31" fmla="*/ 403860 w 840740"/>
              <a:gd name="connsiteY31" fmla="*/ 3453130 h 3891280"/>
              <a:gd name="connsiteX32" fmla="*/ 480060 w 840740"/>
              <a:gd name="connsiteY32" fmla="*/ 3300730 h 3891280"/>
              <a:gd name="connsiteX33" fmla="*/ 480060 w 840740"/>
              <a:gd name="connsiteY33" fmla="*/ 3072130 h 3891280"/>
              <a:gd name="connsiteX34" fmla="*/ 525780 w 840740"/>
              <a:gd name="connsiteY34" fmla="*/ 473710 h 3891280"/>
              <a:gd name="connsiteX35" fmla="*/ 525780 w 840740"/>
              <a:gd name="connsiteY35" fmla="*/ 397510 h 3891280"/>
              <a:gd name="connsiteX36" fmla="*/ 533400 w 840740"/>
              <a:gd name="connsiteY36" fmla="*/ 290830 h 3891280"/>
              <a:gd name="connsiteX37" fmla="*/ 586740 w 840740"/>
              <a:gd name="connsiteY37" fmla="*/ 260350 h 3891280"/>
              <a:gd name="connsiteX38" fmla="*/ 655320 w 840740"/>
              <a:gd name="connsiteY38" fmla="*/ 290830 h 3891280"/>
              <a:gd name="connsiteX39" fmla="*/ 655320 w 840740"/>
              <a:gd name="connsiteY39" fmla="*/ 344170 h 3891280"/>
              <a:gd name="connsiteX40" fmla="*/ 655320 w 840740"/>
              <a:gd name="connsiteY40" fmla="*/ 443230 h 3891280"/>
              <a:gd name="connsiteX41" fmla="*/ 655320 w 840740"/>
              <a:gd name="connsiteY41" fmla="*/ 572770 h 3891280"/>
              <a:gd name="connsiteX42" fmla="*/ 563880 w 840740"/>
              <a:gd name="connsiteY42" fmla="*/ 3361690 h 3891280"/>
              <a:gd name="connsiteX43" fmla="*/ 548640 w 840740"/>
              <a:gd name="connsiteY43" fmla="*/ 3437890 h 3891280"/>
              <a:gd name="connsiteX44" fmla="*/ 548640 w 840740"/>
              <a:gd name="connsiteY44" fmla="*/ 3483610 h 3891280"/>
              <a:gd name="connsiteX45" fmla="*/ 563880 w 840740"/>
              <a:gd name="connsiteY45" fmla="*/ 3529330 h 3891280"/>
              <a:gd name="connsiteX46" fmla="*/ 594360 w 840740"/>
              <a:gd name="connsiteY46" fmla="*/ 3544570 h 3891280"/>
              <a:gd name="connsiteX47" fmla="*/ 632460 w 840740"/>
              <a:gd name="connsiteY47" fmla="*/ 3552190 h 3891280"/>
              <a:gd name="connsiteX48" fmla="*/ 647700 w 840740"/>
              <a:gd name="connsiteY48" fmla="*/ 3521710 h 3891280"/>
              <a:gd name="connsiteX49" fmla="*/ 655320 w 840740"/>
              <a:gd name="connsiteY49" fmla="*/ 3483610 h 3891280"/>
              <a:gd name="connsiteX50" fmla="*/ 655320 w 840740"/>
              <a:gd name="connsiteY50" fmla="*/ 3308350 h 3891280"/>
              <a:gd name="connsiteX51" fmla="*/ 693420 w 840740"/>
              <a:gd name="connsiteY51" fmla="*/ 595630 h 3891280"/>
              <a:gd name="connsiteX52" fmla="*/ 685800 w 840740"/>
              <a:gd name="connsiteY52" fmla="*/ 450850 h 3891280"/>
              <a:gd name="connsiteX53" fmla="*/ 685800 w 840740"/>
              <a:gd name="connsiteY53" fmla="*/ 344170 h 3891280"/>
              <a:gd name="connsiteX54" fmla="*/ 708660 w 840740"/>
              <a:gd name="connsiteY54" fmla="*/ 290830 h 3891280"/>
              <a:gd name="connsiteX55" fmla="*/ 754380 w 840740"/>
              <a:gd name="connsiteY55" fmla="*/ 267970 h 3891280"/>
              <a:gd name="connsiteX56" fmla="*/ 807720 w 840740"/>
              <a:gd name="connsiteY56" fmla="*/ 298450 h 3891280"/>
              <a:gd name="connsiteX57" fmla="*/ 830580 w 840740"/>
              <a:gd name="connsiteY57" fmla="*/ 367030 h 3891280"/>
              <a:gd name="connsiteX58" fmla="*/ 830580 w 840740"/>
              <a:gd name="connsiteY58" fmla="*/ 511810 h 3891280"/>
              <a:gd name="connsiteX59" fmla="*/ 769620 w 840740"/>
              <a:gd name="connsiteY59" fmla="*/ 3399790 h 3891280"/>
              <a:gd name="connsiteX60" fmla="*/ 762000 w 840740"/>
              <a:gd name="connsiteY60" fmla="*/ 3460750 h 3891280"/>
              <a:gd name="connsiteX61" fmla="*/ 762000 w 840740"/>
              <a:gd name="connsiteY61" fmla="*/ 3506470 h 3891280"/>
              <a:gd name="connsiteX62" fmla="*/ 769620 w 840740"/>
              <a:gd name="connsiteY62" fmla="*/ 3544570 h 3891280"/>
              <a:gd name="connsiteX63" fmla="*/ 716280 w 840740"/>
              <a:gd name="connsiteY63" fmla="*/ 3597910 h 3891280"/>
              <a:gd name="connsiteX64" fmla="*/ 175260 w 840740"/>
              <a:gd name="connsiteY64" fmla="*/ 3826510 h 3891280"/>
              <a:gd name="connsiteX65" fmla="*/ 114300 w 840740"/>
              <a:gd name="connsiteY65" fmla="*/ 3811270 h 3891280"/>
              <a:gd name="connsiteX66" fmla="*/ 91440 w 840740"/>
              <a:gd name="connsiteY66" fmla="*/ 3750310 h 3891280"/>
              <a:gd name="connsiteX67" fmla="*/ 121920 w 840740"/>
              <a:gd name="connsiteY67" fmla="*/ 3681730 h 3891280"/>
              <a:gd name="connsiteX0" fmla="*/ 121920 w 840740"/>
              <a:gd name="connsiteY0" fmla="*/ 3681730 h 3891280"/>
              <a:gd name="connsiteX1" fmla="*/ 190500 w 840740"/>
              <a:gd name="connsiteY1" fmla="*/ 3704590 h 3891280"/>
              <a:gd name="connsiteX2" fmla="*/ 198120 w 840740"/>
              <a:gd name="connsiteY2" fmla="*/ 3780790 h 3891280"/>
              <a:gd name="connsiteX3" fmla="*/ 137160 w 840740"/>
              <a:gd name="connsiteY3" fmla="*/ 3826510 h 3891280"/>
              <a:gd name="connsiteX4" fmla="*/ 60960 w 840740"/>
              <a:gd name="connsiteY4" fmla="*/ 3780790 h 3891280"/>
              <a:gd name="connsiteX5" fmla="*/ 22860 w 840740"/>
              <a:gd name="connsiteY5" fmla="*/ 3300730 h 3891280"/>
              <a:gd name="connsiteX6" fmla="*/ 7620 w 840740"/>
              <a:gd name="connsiteY6" fmla="*/ 549910 h 3891280"/>
              <a:gd name="connsiteX7" fmla="*/ 0 w 840740"/>
              <a:gd name="connsiteY7" fmla="*/ 450850 h 3891280"/>
              <a:gd name="connsiteX8" fmla="*/ 7620 w 840740"/>
              <a:gd name="connsiteY8" fmla="*/ 359410 h 3891280"/>
              <a:gd name="connsiteX9" fmla="*/ 22860 w 840740"/>
              <a:gd name="connsiteY9" fmla="*/ 290830 h 3891280"/>
              <a:gd name="connsiteX10" fmla="*/ 68580 w 840740"/>
              <a:gd name="connsiteY10" fmla="*/ 275590 h 3891280"/>
              <a:gd name="connsiteX11" fmla="*/ 114300 w 840740"/>
              <a:gd name="connsiteY11" fmla="*/ 313690 h 3891280"/>
              <a:gd name="connsiteX12" fmla="*/ 106680 w 840740"/>
              <a:gd name="connsiteY12" fmla="*/ 382270 h 3891280"/>
              <a:gd name="connsiteX13" fmla="*/ 121920 w 840740"/>
              <a:gd name="connsiteY13" fmla="*/ 549910 h 3891280"/>
              <a:gd name="connsiteX14" fmla="*/ 182880 w 840740"/>
              <a:gd name="connsiteY14" fmla="*/ 3178810 h 3891280"/>
              <a:gd name="connsiteX15" fmla="*/ 175260 w 840740"/>
              <a:gd name="connsiteY15" fmla="*/ 3270250 h 3891280"/>
              <a:gd name="connsiteX16" fmla="*/ 182880 w 840740"/>
              <a:gd name="connsiteY16" fmla="*/ 3437890 h 3891280"/>
              <a:gd name="connsiteX17" fmla="*/ 175260 w 840740"/>
              <a:gd name="connsiteY17" fmla="*/ 3521710 h 3891280"/>
              <a:gd name="connsiteX18" fmla="*/ 213360 w 840740"/>
              <a:gd name="connsiteY18" fmla="*/ 3552190 h 3891280"/>
              <a:gd name="connsiteX19" fmla="*/ 289560 w 840740"/>
              <a:gd name="connsiteY19" fmla="*/ 3529330 h 3891280"/>
              <a:gd name="connsiteX20" fmla="*/ 251460 w 840740"/>
              <a:gd name="connsiteY20" fmla="*/ 3148330 h 3891280"/>
              <a:gd name="connsiteX21" fmla="*/ 167640 w 840740"/>
              <a:gd name="connsiteY21" fmla="*/ 473710 h 3891280"/>
              <a:gd name="connsiteX22" fmla="*/ 152400 w 840740"/>
              <a:gd name="connsiteY22" fmla="*/ 367030 h 3891280"/>
              <a:gd name="connsiteX23" fmla="*/ 152400 w 840740"/>
              <a:gd name="connsiteY23" fmla="*/ 306070 h 3891280"/>
              <a:gd name="connsiteX24" fmla="*/ 182880 w 840740"/>
              <a:gd name="connsiteY24" fmla="*/ 252730 h 3891280"/>
              <a:gd name="connsiteX25" fmla="*/ 236220 w 840740"/>
              <a:gd name="connsiteY25" fmla="*/ 267970 h 3891280"/>
              <a:gd name="connsiteX26" fmla="*/ 266700 w 840740"/>
              <a:gd name="connsiteY26" fmla="*/ 321310 h 3891280"/>
              <a:gd name="connsiteX27" fmla="*/ 274320 w 840740"/>
              <a:gd name="connsiteY27" fmla="*/ 458470 h 3891280"/>
              <a:gd name="connsiteX28" fmla="*/ 327660 w 840740"/>
              <a:gd name="connsiteY28" fmla="*/ 3072130 h 3891280"/>
              <a:gd name="connsiteX29" fmla="*/ 327660 w 840740"/>
              <a:gd name="connsiteY29" fmla="*/ 3224530 h 3891280"/>
              <a:gd name="connsiteX30" fmla="*/ 327660 w 840740"/>
              <a:gd name="connsiteY30" fmla="*/ 3376930 h 3891280"/>
              <a:gd name="connsiteX31" fmla="*/ 403860 w 840740"/>
              <a:gd name="connsiteY31" fmla="*/ 3453130 h 3891280"/>
              <a:gd name="connsiteX32" fmla="*/ 480060 w 840740"/>
              <a:gd name="connsiteY32" fmla="*/ 3300730 h 3891280"/>
              <a:gd name="connsiteX33" fmla="*/ 480060 w 840740"/>
              <a:gd name="connsiteY33" fmla="*/ 3072130 h 3891280"/>
              <a:gd name="connsiteX34" fmla="*/ 525780 w 840740"/>
              <a:gd name="connsiteY34" fmla="*/ 473710 h 3891280"/>
              <a:gd name="connsiteX35" fmla="*/ 525780 w 840740"/>
              <a:gd name="connsiteY35" fmla="*/ 397510 h 3891280"/>
              <a:gd name="connsiteX36" fmla="*/ 533400 w 840740"/>
              <a:gd name="connsiteY36" fmla="*/ 290830 h 3891280"/>
              <a:gd name="connsiteX37" fmla="*/ 586740 w 840740"/>
              <a:gd name="connsiteY37" fmla="*/ 260350 h 3891280"/>
              <a:gd name="connsiteX38" fmla="*/ 655320 w 840740"/>
              <a:gd name="connsiteY38" fmla="*/ 290830 h 3891280"/>
              <a:gd name="connsiteX39" fmla="*/ 655320 w 840740"/>
              <a:gd name="connsiteY39" fmla="*/ 344170 h 3891280"/>
              <a:gd name="connsiteX40" fmla="*/ 655320 w 840740"/>
              <a:gd name="connsiteY40" fmla="*/ 443230 h 3891280"/>
              <a:gd name="connsiteX41" fmla="*/ 655320 w 840740"/>
              <a:gd name="connsiteY41" fmla="*/ 572770 h 3891280"/>
              <a:gd name="connsiteX42" fmla="*/ 563880 w 840740"/>
              <a:gd name="connsiteY42" fmla="*/ 3361690 h 3891280"/>
              <a:gd name="connsiteX43" fmla="*/ 548640 w 840740"/>
              <a:gd name="connsiteY43" fmla="*/ 3437890 h 3891280"/>
              <a:gd name="connsiteX44" fmla="*/ 548640 w 840740"/>
              <a:gd name="connsiteY44" fmla="*/ 3483610 h 3891280"/>
              <a:gd name="connsiteX45" fmla="*/ 563880 w 840740"/>
              <a:gd name="connsiteY45" fmla="*/ 3529330 h 3891280"/>
              <a:gd name="connsiteX46" fmla="*/ 594360 w 840740"/>
              <a:gd name="connsiteY46" fmla="*/ 3544570 h 3891280"/>
              <a:gd name="connsiteX47" fmla="*/ 632460 w 840740"/>
              <a:gd name="connsiteY47" fmla="*/ 3552190 h 3891280"/>
              <a:gd name="connsiteX48" fmla="*/ 647700 w 840740"/>
              <a:gd name="connsiteY48" fmla="*/ 3521710 h 3891280"/>
              <a:gd name="connsiteX49" fmla="*/ 655320 w 840740"/>
              <a:gd name="connsiteY49" fmla="*/ 3483610 h 3891280"/>
              <a:gd name="connsiteX50" fmla="*/ 655320 w 840740"/>
              <a:gd name="connsiteY50" fmla="*/ 3308350 h 3891280"/>
              <a:gd name="connsiteX51" fmla="*/ 693420 w 840740"/>
              <a:gd name="connsiteY51" fmla="*/ 595630 h 3891280"/>
              <a:gd name="connsiteX52" fmla="*/ 685800 w 840740"/>
              <a:gd name="connsiteY52" fmla="*/ 450850 h 3891280"/>
              <a:gd name="connsiteX53" fmla="*/ 685800 w 840740"/>
              <a:gd name="connsiteY53" fmla="*/ 344170 h 3891280"/>
              <a:gd name="connsiteX54" fmla="*/ 708660 w 840740"/>
              <a:gd name="connsiteY54" fmla="*/ 290830 h 3891280"/>
              <a:gd name="connsiteX55" fmla="*/ 754380 w 840740"/>
              <a:gd name="connsiteY55" fmla="*/ 267970 h 3891280"/>
              <a:gd name="connsiteX56" fmla="*/ 807720 w 840740"/>
              <a:gd name="connsiteY56" fmla="*/ 298450 h 3891280"/>
              <a:gd name="connsiteX57" fmla="*/ 830580 w 840740"/>
              <a:gd name="connsiteY57" fmla="*/ 367030 h 3891280"/>
              <a:gd name="connsiteX58" fmla="*/ 830580 w 840740"/>
              <a:gd name="connsiteY58" fmla="*/ 511810 h 3891280"/>
              <a:gd name="connsiteX59" fmla="*/ 769620 w 840740"/>
              <a:gd name="connsiteY59" fmla="*/ 3399790 h 3891280"/>
              <a:gd name="connsiteX60" fmla="*/ 762000 w 840740"/>
              <a:gd name="connsiteY60" fmla="*/ 3460750 h 3891280"/>
              <a:gd name="connsiteX61" fmla="*/ 762000 w 840740"/>
              <a:gd name="connsiteY61" fmla="*/ 3506470 h 3891280"/>
              <a:gd name="connsiteX62" fmla="*/ 769620 w 840740"/>
              <a:gd name="connsiteY62" fmla="*/ 3544570 h 3891280"/>
              <a:gd name="connsiteX63" fmla="*/ 716280 w 840740"/>
              <a:gd name="connsiteY63" fmla="*/ 3597910 h 3891280"/>
              <a:gd name="connsiteX64" fmla="*/ 175260 w 840740"/>
              <a:gd name="connsiteY64" fmla="*/ 3826510 h 3891280"/>
              <a:gd name="connsiteX65" fmla="*/ 114300 w 840740"/>
              <a:gd name="connsiteY65" fmla="*/ 3811270 h 3891280"/>
              <a:gd name="connsiteX66" fmla="*/ 91440 w 840740"/>
              <a:gd name="connsiteY66" fmla="*/ 3750310 h 3891280"/>
              <a:gd name="connsiteX67" fmla="*/ 121920 w 840740"/>
              <a:gd name="connsiteY67" fmla="*/ 3681730 h 3891280"/>
              <a:gd name="connsiteX0" fmla="*/ 121920 w 840740"/>
              <a:gd name="connsiteY0" fmla="*/ 3681730 h 3891280"/>
              <a:gd name="connsiteX1" fmla="*/ 190500 w 840740"/>
              <a:gd name="connsiteY1" fmla="*/ 3704590 h 3891280"/>
              <a:gd name="connsiteX2" fmla="*/ 198120 w 840740"/>
              <a:gd name="connsiteY2" fmla="*/ 3780790 h 3891280"/>
              <a:gd name="connsiteX3" fmla="*/ 137160 w 840740"/>
              <a:gd name="connsiteY3" fmla="*/ 3826510 h 3891280"/>
              <a:gd name="connsiteX4" fmla="*/ 60960 w 840740"/>
              <a:gd name="connsiteY4" fmla="*/ 3780790 h 3891280"/>
              <a:gd name="connsiteX5" fmla="*/ 22860 w 840740"/>
              <a:gd name="connsiteY5" fmla="*/ 3300730 h 3891280"/>
              <a:gd name="connsiteX6" fmla="*/ 7620 w 840740"/>
              <a:gd name="connsiteY6" fmla="*/ 549910 h 3891280"/>
              <a:gd name="connsiteX7" fmla="*/ 0 w 840740"/>
              <a:gd name="connsiteY7" fmla="*/ 450850 h 3891280"/>
              <a:gd name="connsiteX8" fmla="*/ 7620 w 840740"/>
              <a:gd name="connsiteY8" fmla="*/ 359410 h 3891280"/>
              <a:gd name="connsiteX9" fmla="*/ 22860 w 840740"/>
              <a:gd name="connsiteY9" fmla="*/ 290830 h 3891280"/>
              <a:gd name="connsiteX10" fmla="*/ 68580 w 840740"/>
              <a:gd name="connsiteY10" fmla="*/ 275590 h 3891280"/>
              <a:gd name="connsiteX11" fmla="*/ 114300 w 840740"/>
              <a:gd name="connsiteY11" fmla="*/ 313690 h 3891280"/>
              <a:gd name="connsiteX12" fmla="*/ 106680 w 840740"/>
              <a:gd name="connsiteY12" fmla="*/ 382270 h 3891280"/>
              <a:gd name="connsiteX13" fmla="*/ 121920 w 840740"/>
              <a:gd name="connsiteY13" fmla="*/ 549910 h 3891280"/>
              <a:gd name="connsiteX14" fmla="*/ 182880 w 840740"/>
              <a:gd name="connsiteY14" fmla="*/ 3178810 h 3891280"/>
              <a:gd name="connsiteX15" fmla="*/ 175260 w 840740"/>
              <a:gd name="connsiteY15" fmla="*/ 3270250 h 3891280"/>
              <a:gd name="connsiteX16" fmla="*/ 182880 w 840740"/>
              <a:gd name="connsiteY16" fmla="*/ 3437890 h 3891280"/>
              <a:gd name="connsiteX17" fmla="*/ 175260 w 840740"/>
              <a:gd name="connsiteY17" fmla="*/ 3521710 h 3891280"/>
              <a:gd name="connsiteX18" fmla="*/ 213360 w 840740"/>
              <a:gd name="connsiteY18" fmla="*/ 3552190 h 3891280"/>
              <a:gd name="connsiteX19" fmla="*/ 289560 w 840740"/>
              <a:gd name="connsiteY19" fmla="*/ 3529330 h 3891280"/>
              <a:gd name="connsiteX20" fmla="*/ 251460 w 840740"/>
              <a:gd name="connsiteY20" fmla="*/ 3148330 h 3891280"/>
              <a:gd name="connsiteX21" fmla="*/ 167640 w 840740"/>
              <a:gd name="connsiteY21" fmla="*/ 473710 h 3891280"/>
              <a:gd name="connsiteX22" fmla="*/ 152400 w 840740"/>
              <a:gd name="connsiteY22" fmla="*/ 367030 h 3891280"/>
              <a:gd name="connsiteX23" fmla="*/ 152400 w 840740"/>
              <a:gd name="connsiteY23" fmla="*/ 306070 h 3891280"/>
              <a:gd name="connsiteX24" fmla="*/ 182880 w 840740"/>
              <a:gd name="connsiteY24" fmla="*/ 252730 h 3891280"/>
              <a:gd name="connsiteX25" fmla="*/ 236220 w 840740"/>
              <a:gd name="connsiteY25" fmla="*/ 267970 h 3891280"/>
              <a:gd name="connsiteX26" fmla="*/ 266700 w 840740"/>
              <a:gd name="connsiteY26" fmla="*/ 321310 h 3891280"/>
              <a:gd name="connsiteX27" fmla="*/ 274320 w 840740"/>
              <a:gd name="connsiteY27" fmla="*/ 458470 h 3891280"/>
              <a:gd name="connsiteX28" fmla="*/ 327660 w 840740"/>
              <a:gd name="connsiteY28" fmla="*/ 3072130 h 3891280"/>
              <a:gd name="connsiteX29" fmla="*/ 327660 w 840740"/>
              <a:gd name="connsiteY29" fmla="*/ 3224530 h 3891280"/>
              <a:gd name="connsiteX30" fmla="*/ 327660 w 840740"/>
              <a:gd name="connsiteY30" fmla="*/ 3376930 h 3891280"/>
              <a:gd name="connsiteX31" fmla="*/ 480060 w 840740"/>
              <a:gd name="connsiteY31" fmla="*/ 3453130 h 3891280"/>
              <a:gd name="connsiteX32" fmla="*/ 480060 w 840740"/>
              <a:gd name="connsiteY32" fmla="*/ 3300730 h 3891280"/>
              <a:gd name="connsiteX33" fmla="*/ 480060 w 840740"/>
              <a:gd name="connsiteY33" fmla="*/ 3072130 h 3891280"/>
              <a:gd name="connsiteX34" fmla="*/ 525780 w 840740"/>
              <a:gd name="connsiteY34" fmla="*/ 473710 h 3891280"/>
              <a:gd name="connsiteX35" fmla="*/ 525780 w 840740"/>
              <a:gd name="connsiteY35" fmla="*/ 397510 h 3891280"/>
              <a:gd name="connsiteX36" fmla="*/ 533400 w 840740"/>
              <a:gd name="connsiteY36" fmla="*/ 290830 h 3891280"/>
              <a:gd name="connsiteX37" fmla="*/ 586740 w 840740"/>
              <a:gd name="connsiteY37" fmla="*/ 260350 h 3891280"/>
              <a:gd name="connsiteX38" fmla="*/ 655320 w 840740"/>
              <a:gd name="connsiteY38" fmla="*/ 290830 h 3891280"/>
              <a:gd name="connsiteX39" fmla="*/ 655320 w 840740"/>
              <a:gd name="connsiteY39" fmla="*/ 344170 h 3891280"/>
              <a:gd name="connsiteX40" fmla="*/ 655320 w 840740"/>
              <a:gd name="connsiteY40" fmla="*/ 443230 h 3891280"/>
              <a:gd name="connsiteX41" fmla="*/ 655320 w 840740"/>
              <a:gd name="connsiteY41" fmla="*/ 572770 h 3891280"/>
              <a:gd name="connsiteX42" fmla="*/ 563880 w 840740"/>
              <a:gd name="connsiteY42" fmla="*/ 3361690 h 3891280"/>
              <a:gd name="connsiteX43" fmla="*/ 548640 w 840740"/>
              <a:gd name="connsiteY43" fmla="*/ 3437890 h 3891280"/>
              <a:gd name="connsiteX44" fmla="*/ 548640 w 840740"/>
              <a:gd name="connsiteY44" fmla="*/ 3483610 h 3891280"/>
              <a:gd name="connsiteX45" fmla="*/ 563880 w 840740"/>
              <a:gd name="connsiteY45" fmla="*/ 3529330 h 3891280"/>
              <a:gd name="connsiteX46" fmla="*/ 594360 w 840740"/>
              <a:gd name="connsiteY46" fmla="*/ 3544570 h 3891280"/>
              <a:gd name="connsiteX47" fmla="*/ 632460 w 840740"/>
              <a:gd name="connsiteY47" fmla="*/ 3552190 h 3891280"/>
              <a:gd name="connsiteX48" fmla="*/ 647700 w 840740"/>
              <a:gd name="connsiteY48" fmla="*/ 3521710 h 3891280"/>
              <a:gd name="connsiteX49" fmla="*/ 655320 w 840740"/>
              <a:gd name="connsiteY49" fmla="*/ 3483610 h 3891280"/>
              <a:gd name="connsiteX50" fmla="*/ 655320 w 840740"/>
              <a:gd name="connsiteY50" fmla="*/ 3308350 h 3891280"/>
              <a:gd name="connsiteX51" fmla="*/ 693420 w 840740"/>
              <a:gd name="connsiteY51" fmla="*/ 595630 h 3891280"/>
              <a:gd name="connsiteX52" fmla="*/ 685800 w 840740"/>
              <a:gd name="connsiteY52" fmla="*/ 450850 h 3891280"/>
              <a:gd name="connsiteX53" fmla="*/ 685800 w 840740"/>
              <a:gd name="connsiteY53" fmla="*/ 344170 h 3891280"/>
              <a:gd name="connsiteX54" fmla="*/ 708660 w 840740"/>
              <a:gd name="connsiteY54" fmla="*/ 290830 h 3891280"/>
              <a:gd name="connsiteX55" fmla="*/ 754380 w 840740"/>
              <a:gd name="connsiteY55" fmla="*/ 267970 h 3891280"/>
              <a:gd name="connsiteX56" fmla="*/ 807720 w 840740"/>
              <a:gd name="connsiteY56" fmla="*/ 298450 h 3891280"/>
              <a:gd name="connsiteX57" fmla="*/ 830580 w 840740"/>
              <a:gd name="connsiteY57" fmla="*/ 367030 h 3891280"/>
              <a:gd name="connsiteX58" fmla="*/ 830580 w 840740"/>
              <a:gd name="connsiteY58" fmla="*/ 511810 h 3891280"/>
              <a:gd name="connsiteX59" fmla="*/ 769620 w 840740"/>
              <a:gd name="connsiteY59" fmla="*/ 3399790 h 3891280"/>
              <a:gd name="connsiteX60" fmla="*/ 762000 w 840740"/>
              <a:gd name="connsiteY60" fmla="*/ 3460750 h 3891280"/>
              <a:gd name="connsiteX61" fmla="*/ 762000 w 840740"/>
              <a:gd name="connsiteY61" fmla="*/ 3506470 h 3891280"/>
              <a:gd name="connsiteX62" fmla="*/ 769620 w 840740"/>
              <a:gd name="connsiteY62" fmla="*/ 3544570 h 3891280"/>
              <a:gd name="connsiteX63" fmla="*/ 716280 w 840740"/>
              <a:gd name="connsiteY63" fmla="*/ 3597910 h 3891280"/>
              <a:gd name="connsiteX64" fmla="*/ 175260 w 840740"/>
              <a:gd name="connsiteY64" fmla="*/ 3826510 h 3891280"/>
              <a:gd name="connsiteX65" fmla="*/ 114300 w 840740"/>
              <a:gd name="connsiteY65" fmla="*/ 3811270 h 3891280"/>
              <a:gd name="connsiteX66" fmla="*/ 91440 w 840740"/>
              <a:gd name="connsiteY66" fmla="*/ 3750310 h 3891280"/>
              <a:gd name="connsiteX67" fmla="*/ 121920 w 840740"/>
              <a:gd name="connsiteY67" fmla="*/ 3681730 h 3891280"/>
              <a:gd name="connsiteX0" fmla="*/ 121920 w 840740"/>
              <a:gd name="connsiteY0" fmla="*/ 3681730 h 3891280"/>
              <a:gd name="connsiteX1" fmla="*/ 190500 w 840740"/>
              <a:gd name="connsiteY1" fmla="*/ 3704590 h 3891280"/>
              <a:gd name="connsiteX2" fmla="*/ 198120 w 840740"/>
              <a:gd name="connsiteY2" fmla="*/ 3780790 h 3891280"/>
              <a:gd name="connsiteX3" fmla="*/ 137160 w 840740"/>
              <a:gd name="connsiteY3" fmla="*/ 3826510 h 3891280"/>
              <a:gd name="connsiteX4" fmla="*/ 60960 w 840740"/>
              <a:gd name="connsiteY4" fmla="*/ 3780790 h 3891280"/>
              <a:gd name="connsiteX5" fmla="*/ 22860 w 840740"/>
              <a:gd name="connsiteY5" fmla="*/ 3300730 h 3891280"/>
              <a:gd name="connsiteX6" fmla="*/ 7620 w 840740"/>
              <a:gd name="connsiteY6" fmla="*/ 549910 h 3891280"/>
              <a:gd name="connsiteX7" fmla="*/ 0 w 840740"/>
              <a:gd name="connsiteY7" fmla="*/ 450850 h 3891280"/>
              <a:gd name="connsiteX8" fmla="*/ 7620 w 840740"/>
              <a:gd name="connsiteY8" fmla="*/ 359410 h 3891280"/>
              <a:gd name="connsiteX9" fmla="*/ 22860 w 840740"/>
              <a:gd name="connsiteY9" fmla="*/ 290830 h 3891280"/>
              <a:gd name="connsiteX10" fmla="*/ 68580 w 840740"/>
              <a:gd name="connsiteY10" fmla="*/ 275590 h 3891280"/>
              <a:gd name="connsiteX11" fmla="*/ 114300 w 840740"/>
              <a:gd name="connsiteY11" fmla="*/ 313690 h 3891280"/>
              <a:gd name="connsiteX12" fmla="*/ 106680 w 840740"/>
              <a:gd name="connsiteY12" fmla="*/ 382270 h 3891280"/>
              <a:gd name="connsiteX13" fmla="*/ 121920 w 840740"/>
              <a:gd name="connsiteY13" fmla="*/ 549910 h 3891280"/>
              <a:gd name="connsiteX14" fmla="*/ 182880 w 840740"/>
              <a:gd name="connsiteY14" fmla="*/ 3178810 h 3891280"/>
              <a:gd name="connsiteX15" fmla="*/ 175260 w 840740"/>
              <a:gd name="connsiteY15" fmla="*/ 3270250 h 3891280"/>
              <a:gd name="connsiteX16" fmla="*/ 182880 w 840740"/>
              <a:gd name="connsiteY16" fmla="*/ 3437890 h 3891280"/>
              <a:gd name="connsiteX17" fmla="*/ 175260 w 840740"/>
              <a:gd name="connsiteY17" fmla="*/ 3521710 h 3891280"/>
              <a:gd name="connsiteX18" fmla="*/ 213360 w 840740"/>
              <a:gd name="connsiteY18" fmla="*/ 3552190 h 3891280"/>
              <a:gd name="connsiteX19" fmla="*/ 289560 w 840740"/>
              <a:gd name="connsiteY19" fmla="*/ 3529330 h 3891280"/>
              <a:gd name="connsiteX20" fmla="*/ 251460 w 840740"/>
              <a:gd name="connsiteY20" fmla="*/ 3148330 h 3891280"/>
              <a:gd name="connsiteX21" fmla="*/ 167640 w 840740"/>
              <a:gd name="connsiteY21" fmla="*/ 473710 h 3891280"/>
              <a:gd name="connsiteX22" fmla="*/ 152400 w 840740"/>
              <a:gd name="connsiteY22" fmla="*/ 367030 h 3891280"/>
              <a:gd name="connsiteX23" fmla="*/ 152400 w 840740"/>
              <a:gd name="connsiteY23" fmla="*/ 306070 h 3891280"/>
              <a:gd name="connsiteX24" fmla="*/ 182880 w 840740"/>
              <a:gd name="connsiteY24" fmla="*/ 252730 h 3891280"/>
              <a:gd name="connsiteX25" fmla="*/ 236220 w 840740"/>
              <a:gd name="connsiteY25" fmla="*/ 267970 h 3891280"/>
              <a:gd name="connsiteX26" fmla="*/ 266700 w 840740"/>
              <a:gd name="connsiteY26" fmla="*/ 321310 h 3891280"/>
              <a:gd name="connsiteX27" fmla="*/ 274320 w 840740"/>
              <a:gd name="connsiteY27" fmla="*/ 458470 h 3891280"/>
              <a:gd name="connsiteX28" fmla="*/ 327660 w 840740"/>
              <a:gd name="connsiteY28" fmla="*/ 3072130 h 3891280"/>
              <a:gd name="connsiteX29" fmla="*/ 327660 w 840740"/>
              <a:gd name="connsiteY29" fmla="*/ 3224530 h 3891280"/>
              <a:gd name="connsiteX30" fmla="*/ 327660 w 840740"/>
              <a:gd name="connsiteY30" fmla="*/ 3376930 h 3891280"/>
              <a:gd name="connsiteX31" fmla="*/ 480060 w 840740"/>
              <a:gd name="connsiteY31" fmla="*/ 3453130 h 3891280"/>
              <a:gd name="connsiteX32" fmla="*/ 480060 w 840740"/>
              <a:gd name="connsiteY32" fmla="*/ 3300730 h 3891280"/>
              <a:gd name="connsiteX33" fmla="*/ 480060 w 840740"/>
              <a:gd name="connsiteY33" fmla="*/ 3072130 h 3891280"/>
              <a:gd name="connsiteX34" fmla="*/ 525780 w 840740"/>
              <a:gd name="connsiteY34" fmla="*/ 473710 h 3891280"/>
              <a:gd name="connsiteX35" fmla="*/ 525780 w 840740"/>
              <a:gd name="connsiteY35" fmla="*/ 397510 h 3891280"/>
              <a:gd name="connsiteX36" fmla="*/ 533400 w 840740"/>
              <a:gd name="connsiteY36" fmla="*/ 290830 h 3891280"/>
              <a:gd name="connsiteX37" fmla="*/ 586740 w 840740"/>
              <a:gd name="connsiteY37" fmla="*/ 260350 h 3891280"/>
              <a:gd name="connsiteX38" fmla="*/ 655320 w 840740"/>
              <a:gd name="connsiteY38" fmla="*/ 290830 h 3891280"/>
              <a:gd name="connsiteX39" fmla="*/ 655320 w 840740"/>
              <a:gd name="connsiteY39" fmla="*/ 344170 h 3891280"/>
              <a:gd name="connsiteX40" fmla="*/ 655320 w 840740"/>
              <a:gd name="connsiteY40" fmla="*/ 443230 h 3891280"/>
              <a:gd name="connsiteX41" fmla="*/ 655320 w 840740"/>
              <a:gd name="connsiteY41" fmla="*/ 572770 h 3891280"/>
              <a:gd name="connsiteX42" fmla="*/ 563880 w 840740"/>
              <a:gd name="connsiteY42" fmla="*/ 3361690 h 3891280"/>
              <a:gd name="connsiteX43" fmla="*/ 548640 w 840740"/>
              <a:gd name="connsiteY43" fmla="*/ 3437890 h 3891280"/>
              <a:gd name="connsiteX44" fmla="*/ 548640 w 840740"/>
              <a:gd name="connsiteY44" fmla="*/ 3483610 h 3891280"/>
              <a:gd name="connsiteX45" fmla="*/ 563880 w 840740"/>
              <a:gd name="connsiteY45" fmla="*/ 3529330 h 3891280"/>
              <a:gd name="connsiteX46" fmla="*/ 594360 w 840740"/>
              <a:gd name="connsiteY46" fmla="*/ 3544570 h 3891280"/>
              <a:gd name="connsiteX47" fmla="*/ 632460 w 840740"/>
              <a:gd name="connsiteY47" fmla="*/ 3552190 h 3891280"/>
              <a:gd name="connsiteX48" fmla="*/ 647700 w 840740"/>
              <a:gd name="connsiteY48" fmla="*/ 3521710 h 3891280"/>
              <a:gd name="connsiteX49" fmla="*/ 708660 w 840740"/>
              <a:gd name="connsiteY49" fmla="*/ 3453130 h 3891280"/>
              <a:gd name="connsiteX50" fmla="*/ 655320 w 840740"/>
              <a:gd name="connsiteY50" fmla="*/ 3308350 h 3891280"/>
              <a:gd name="connsiteX51" fmla="*/ 693420 w 840740"/>
              <a:gd name="connsiteY51" fmla="*/ 595630 h 3891280"/>
              <a:gd name="connsiteX52" fmla="*/ 685800 w 840740"/>
              <a:gd name="connsiteY52" fmla="*/ 450850 h 3891280"/>
              <a:gd name="connsiteX53" fmla="*/ 685800 w 840740"/>
              <a:gd name="connsiteY53" fmla="*/ 344170 h 3891280"/>
              <a:gd name="connsiteX54" fmla="*/ 708660 w 840740"/>
              <a:gd name="connsiteY54" fmla="*/ 290830 h 3891280"/>
              <a:gd name="connsiteX55" fmla="*/ 754380 w 840740"/>
              <a:gd name="connsiteY55" fmla="*/ 267970 h 3891280"/>
              <a:gd name="connsiteX56" fmla="*/ 807720 w 840740"/>
              <a:gd name="connsiteY56" fmla="*/ 298450 h 3891280"/>
              <a:gd name="connsiteX57" fmla="*/ 830580 w 840740"/>
              <a:gd name="connsiteY57" fmla="*/ 367030 h 3891280"/>
              <a:gd name="connsiteX58" fmla="*/ 830580 w 840740"/>
              <a:gd name="connsiteY58" fmla="*/ 511810 h 3891280"/>
              <a:gd name="connsiteX59" fmla="*/ 769620 w 840740"/>
              <a:gd name="connsiteY59" fmla="*/ 3399790 h 3891280"/>
              <a:gd name="connsiteX60" fmla="*/ 762000 w 840740"/>
              <a:gd name="connsiteY60" fmla="*/ 3460750 h 3891280"/>
              <a:gd name="connsiteX61" fmla="*/ 762000 w 840740"/>
              <a:gd name="connsiteY61" fmla="*/ 3506470 h 3891280"/>
              <a:gd name="connsiteX62" fmla="*/ 769620 w 840740"/>
              <a:gd name="connsiteY62" fmla="*/ 3544570 h 3891280"/>
              <a:gd name="connsiteX63" fmla="*/ 716280 w 840740"/>
              <a:gd name="connsiteY63" fmla="*/ 3597910 h 3891280"/>
              <a:gd name="connsiteX64" fmla="*/ 175260 w 840740"/>
              <a:gd name="connsiteY64" fmla="*/ 3826510 h 3891280"/>
              <a:gd name="connsiteX65" fmla="*/ 114300 w 840740"/>
              <a:gd name="connsiteY65" fmla="*/ 3811270 h 3891280"/>
              <a:gd name="connsiteX66" fmla="*/ 91440 w 840740"/>
              <a:gd name="connsiteY66" fmla="*/ 3750310 h 3891280"/>
              <a:gd name="connsiteX67" fmla="*/ 121920 w 840740"/>
              <a:gd name="connsiteY67" fmla="*/ 3681730 h 3891280"/>
              <a:gd name="connsiteX0" fmla="*/ 121920 w 840740"/>
              <a:gd name="connsiteY0" fmla="*/ 3681730 h 3891280"/>
              <a:gd name="connsiteX1" fmla="*/ 190500 w 840740"/>
              <a:gd name="connsiteY1" fmla="*/ 3704590 h 3891280"/>
              <a:gd name="connsiteX2" fmla="*/ 198120 w 840740"/>
              <a:gd name="connsiteY2" fmla="*/ 3780790 h 3891280"/>
              <a:gd name="connsiteX3" fmla="*/ 137160 w 840740"/>
              <a:gd name="connsiteY3" fmla="*/ 3826510 h 3891280"/>
              <a:gd name="connsiteX4" fmla="*/ 60960 w 840740"/>
              <a:gd name="connsiteY4" fmla="*/ 3780790 h 3891280"/>
              <a:gd name="connsiteX5" fmla="*/ 22860 w 840740"/>
              <a:gd name="connsiteY5" fmla="*/ 3300730 h 3891280"/>
              <a:gd name="connsiteX6" fmla="*/ 7620 w 840740"/>
              <a:gd name="connsiteY6" fmla="*/ 549910 h 3891280"/>
              <a:gd name="connsiteX7" fmla="*/ 0 w 840740"/>
              <a:gd name="connsiteY7" fmla="*/ 450850 h 3891280"/>
              <a:gd name="connsiteX8" fmla="*/ 7620 w 840740"/>
              <a:gd name="connsiteY8" fmla="*/ 359410 h 3891280"/>
              <a:gd name="connsiteX9" fmla="*/ 22860 w 840740"/>
              <a:gd name="connsiteY9" fmla="*/ 290830 h 3891280"/>
              <a:gd name="connsiteX10" fmla="*/ 68580 w 840740"/>
              <a:gd name="connsiteY10" fmla="*/ 275590 h 3891280"/>
              <a:gd name="connsiteX11" fmla="*/ 114300 w 840740"/>
              <a:gd name="connsiteY11" fmla="*/ 313690 h 3891280"/>
              <a:gd name="connsiteX12" fmla="*/ 106680 w 840740"/>
              <a:gd name="connsiteY12" fmla="*/ 382270 h 3891280"/>
              <a:gd name="connsiteX13" fmla="*/ 121920 w 840740"/>
              <a:gd name="connsiteY13" fmla="*/ 549910 h 3891280"/>
              <a:gd name="connsiteX14" fmla="*/ 182880 w 840740"/>
              <a:gd name="connsiteY14" fmla="*/ 3178810 h 3891280"/>
              <a:gd name="connsiteX15" fmla="*/ 175260 w 840740"/>
              <a:gd name="connsiteY15" fmla="*/ 3270250 h 3891280"/>
              <a:gd name="connsiteX16" fmla="*/ 182880 w 840740"/>
              <a:gd name="connsiteY16" fmla="*/ 3437890 h 3891280"/>
              <a:gd name="connsiteX17" fmla="*/ 175260 w 840740"/>
              <a:gd name="connsiteY17" fmla="*/ 3521710 h 3891280"/>
              <a:gd name="connsiteX18" fmla="*/ 213360 w 840740"/>
              <a:gd name="connsiteY18" fmla="*/ 3552190 h 3891280"/>
              <a:gd name="connsiteX19" fmla="*/ 289560 w 840740"/>
              <a:gd name="connsiteY19" fmla="*/ 3529330 h 3891280"/>
              <a:gd name="connsiteX20" fmla="*/ 251460 w 840740"/>
              <a:gd name="connsiteY20" fmla="*/ 3148330 h 3891280"/>
              <a:gd name="connsiteX21" fmla="*/ 167640 w 840740"/>
              <a:gd name="connsiteY21" fmla="*/ 473710 h 3891280"/>
              <a:gd name="connsiteX22" fmla="*/ 152400 w 840740"/>
              <a:gd name="connsiteY22" fmla="*/ 367030 h 3891280"/>
              <a:gd name="connsiteX23" fmla="*/ 152400 w 840740"/>
              <a:gd name="connsiteY23" fmla="*/ 306070 h 3891280"/>
              <a:gd name="connsiteX24" fmla="*/ 182880 w 840740"/>
              <a:gd name="connsiteY24" fmla="*/ 252730 h 3891280"/>
              <a:gd name="connsiteX25" fmla="*/ 236220 w 840740"/>
              <a:gd name="connsiteY25" fmla="*/ 267970 h 3891280"/>
              <a:gd name="connsiteX26" fmla="*/ 266700 w 840740"/>
              <a:gd name="connsiteY26" fmla="*/ 321310 h 3891280"/>
              <a:gd name="connsiteX27" fmla="*/ 274320 w 840740"/>
              <a:gd name="connsiteY27" fmla="*/ 458470 h 3891280"/>
              <a:gd name="connsiteX28" fmla="*/ 327660 w 840740"/>
              <a:gd name="connsiteY28" fmla="*/ 3072130 h 3891280"/>
              <a:gd name="connsiteX29" fmla="*/ 327660 w 840740"/>
              <a:gd name="connsiteY29" fmla="*/ 3224530 h 3891280"/>
              <a:gd name="connsiteX30" fmla="*/ 327660 w 840740"/>
              <a:gd name="connsiteY30" fmla="*/ 3376930 h 3891280"/>
              <a:gd name="connsiteX31" fmla="*/ 480060 w 840740"/>
              <a:gd name="connsiteY31" fmla="*/ 3453130 h 3891280"/>
              <a:gd name="connsiteX32" fmla="*/ 480060 w 840740"/>
              <a:gd name="connsiteY32" fmla="*/ 3300730 h 3891280"/>
              <a:gd name="connsiteX33" fmla="*/ 480060 w 840740"/>
              <a:gd name="connsiteY33" fmla="*/ 3072130 h 3891280"/>
              <a:gd name="connsiteX34" fmla="*/ 525780 w 840740"/>
              <a:gd name="connsiteY34" fmla="*/ 473710 h 3891280"/>
              <a:gd name="connsiteX35" fmla="*/ 525780 w 840740"/>
              <a:gd name="connsiteY35" fmla="*/ 397510 h 3891280"/>
              <a:gd name="connsiteX36" fmla="*/ 533400 w 840740"/>
              <a:gd name="connsiteY36" fmla="*/ 290830 h 3891280"/>
              <a:gd name="connsiteX37" fmla="*/ 586740 w 840740"/>
              <a:gd name="connsiteY37" fmla="*/ 260350 h 3891280"/>
              <a:gd name="connsiteX38" fmla="*/ 655320 w 840740"/>
              <a:gd name="connsiteY38" fmla="*/ 290830 h 3891280"/>
              <a:gd name="connsiteX39" fmla="*/ 655320 w 840740"/>
              <a:gd name="connsiteY39" fmla="*/ 344170 h 3891280"/>
              <a:gd name="connsiteX40" fmla="*/ 655320 w 840740"/>
              <a:gd name="connsiteY40" fmla="*/ 443230 h 3891280"/>
              <a:gd name="connsiteX41" fmla="*/ 655320 w 840740"/>
              <a:gd name="connsiteY41" fmla="*/ 572770 h 3891280"/>
              <a:gd name="connsiteX42" fmla="*/ 556260 w 840740"/>
              <a:gd name="connsiteY42" fmla="*/ 3148330 h 3891280"/>
              <a:gd name="connsiteX43" fmla="*/ 548640 w 840740"/>
              <a:gd name="connsiteY43" fmla="*/ 3437890 h 3891280"/>
              <a:gd name="connsiteX44" fmla="*/ 548640 w 840740"/>
              <a:gd name="connsiteY44" fmla="*/ 3483610 h 3891280"/>
              <a:gd name="connsiteX45" fmla="*/ 563880 w 840740"/>
              <a:gd name="connsiteY45" fmla="*/ 3529330 h 3891280"/>
              <a:gd name="connsiteX46" fmla="*/ 594360 w 840740"/>
              <a:gd name="connsiteY46" fmla="*/ 3544570 h 3891280"/>
              <a:gd name="connsiteX47" fmla="*/ 632460 w 840740"/>
              <a:gd name="connsiteY47" fmla="*/ 3552190 h 3891280"/>
              <a:gd name="connsiteX48" fmla="*/ 647700 w 840740"/>
              <a:gd name="connsiteY48" fmla="*/ 3521710 h 3891280"/>
              <a:gd name="connsiteX49" fmla="*/ 708660 w 840740"/>
              <a:gd name="connsiteY49" fmla="*/ 3453130 h 3891280"/>
              <a:gd name="connsiteX50" fmla="*/ 655320 w 840740"/>
              <a:gd name="connsiteY50" fmla="*/ 3308350 h 3891280"/>
              <a:gd name="connsiteX51" fmla="*/ 693420 w 840740"/>
              <a:gd name="connsiteY51" fmla="*/ 595630 h 3891280"/>
              <a:gd name="connsiteX52" fmla="*/ 685800 w 840740"/>
              <a:gd name="connsiteY52" fmla="*/ 450850 h 3891280"/>
              <a:gd name="connsiteX53" fmla="*/ 685800 w 840740"/>
              <a:gd name="connsiteY53" fmla="*/ 344170 h 3891280"/>
              <a:gd name="connsiteX54" fmla="*/ 708660 w 840740"/>
              <a:gd name="connsiteY54" fmla="*/ 290830 h 3891280"/>
              <a:gd name="connsiteX55" fmla="*/ 754380 w 840740"/>
              <a:gd name="connsiteY55" fmla="*/ 267970 h 3891280"/>
              <a:gd name="connsiteX56" fmla="*/ 807720 w 840740"/>
              <a:gd name="connsiteY56" fmla="*/ 298450 h 3891280"/>
              <a:gd name="connsiteX57" fmla="*/ 830580 w 840740"/>
              <a:gd name="connsiteY57" fmla="*/ 367030 h 3891280"/>
              <a:gd name="connsiteX58" fmla="*/ 830580 w 840740"/>
              <a:gd name="connsiteY58" fmla="*/ 511810 h 3891280"/>
              <a:gd name="connsiteX59" fmla="*/ 769620 w 840740"/>
              <a:gd name="connsiteY59" fmla="*/ 3399790 h 3891280"/>
              <a:gd name="connsiteX60" fmla="*/ 762000 w 840740"/>
              <a:gd name="connsiteY60" fmla="*/ 3460750 h 3891280"/>
              <a:gd name="connsiteX61" fmla="*/ 762000 w 840740"/>
              <a:gd name="connsiteY61" fmla="*/ 3506470 h 3891280"/>
              <a:gd name="connsiteX62" fmla="*/ 769620 w 840740"/>
              <a:gd name="connsiteY62" fmla="*/ 3544570 h 3891280"/>
              <a:gd name="connsiteX63" fmla="*/ 716280 w 840740"/>
              <a:gd name="connsiteY63" fmla="*/ 3597910 h 3891280"/>
              <a:gd name="connsiteX64" fmla="*/ 175260 w 840740"/>
              <a:gd name="connsiteY64" fmla="*/ 3826510 h 3891280"/>
              <a:gd name="connsiteX65" fmla="*/ 114300 w 840740"/>
              <a:gd name="connsiteY65" fmla="*/ 3811270 h 3891280"/>
              <a:gd name="connsiteX66" fmla="*/ 91440 w 840740"/>
              <a:gd name="connsiteY66" fmla="*/ 3750310 h 3891280"/>
              <a:gd name="connsiteX67" fmla="*/ 121920 w 840740"/>
              <a:gd name="connsiteY67" fmla="*/ 3681730 h 3891280"/>
              <a:gd name="connsiteX0" fmla="*/ 121920 w 840740"/>
              <a:gd name="connsiteY0" fmla="*/ 3681730 h 3891280"/>
              <a:gd name="connsiteX1" fmla="*/ 190500 w 840740"/>
              <a:gd name="connsiteY1" fmla="*/ 3704590 h 3891280"/>
              <a:gd name="connsiteX2" fmla="*/ 198120 w 840740"/>
              <a:gd name="connsiteY2" fmla="*/ 3780790 h 3891280"/>
              <a:gd name="connsiteX3" fmla="*/ 137160 w 840740"/>
              <a:gd name="connsiteY3" fmla="*/ 3826510 h 3891280"/>
              <a:gd name="connsiteX4" fmla="*/ 60960 w 840740"/>
              <a:gd name="connsiteY4" fmla="*/ 3780790 h 3891280"/>
              <a:gd name="connsiteX5" fmla="*/ 22860 w 840740"/>
              <a:gd name="connsiteY5" fmla="*/ 3300730 h 3891280"/>
              <a:gd name="connsiteX6" fmla="*/ 7620 w 840740"/>
              <a:gd name="connsiteY6" fmla="*/ 549910 h 3891280"/>
              <a:gd name="connsiteX7" fmla="*/ 0 w 840740"/>
              <a:gd name="connsiteY7" fmla="*/ 450850 h 3891280"/>
              <a:gd name="connsiteX8" fmla="*/ 7620 w 840740"/>
              <a:gd name="connsiteY8" fmla="*/ 359410 h 3891280"/>
              <a:gd name="connsiteX9" fmla="*/ 22860 w 840740"/>
              <a:gd name="connsiteY9" fmla="*/ 290830 h 3891280"/>
              <a:gd name="connsiteX10" fmla="*/ 68580 w 840740"/>
              <a:gd name="connsiteY10" fmla="*/ 275590 h 3891280"/>
              <a:gd name="connsiteX11" fmla="*/ 114300 w 840740"/>
              <a:gd name="connsiteY11" fmla="*/ 313690 h 3891280"/>
              <a:gd name="connsiteX12" fmla="*/ 106680 w 840740"/>
              <a:gd name="connsiteY12" fmla="*/ 382270 h 3891280"/>
              <a:gd name="connsiteX13" fmla="*/ 121920 w 840740"/>
              <a:gd name="connsiteY13" fmla="*/ 549910 h 3891280"/>
              <a:gd name="connsiteX14" fmla="*/ 182880 w 840740"/>
              <a:gd name="connsiteY14" fmla="*/ 3178810 h 3891280"/>
              <a:gd name="connsiteX15" fmla="*/ 175260 w 840740"/>
              <a:gd name="connsiteY15" fmla="*/ 3270250 h 3891280"/>
              <a:gd name="connsiteX16" fmla="*/ 182880 w 840740"/>
              <a:gd name="connsiteY16" fmla="*/ 3437890 h 3891280"/>
              <a:gd name="connsiteX17" fmla="*/ 175260 w 840740"/>
              <a:gd name="connsiteY17" fmla="*/ 3521710 h 3891280"/>
              <a:gd name="connsiteX18" fmla="*/ 213360 w 840740"/>
              <a:gd name="connsiteY18" fmla="*/ 3552190 h 3891280"/>
              <a:gd name="connsiteX19" fmla="*/ 289560 w 840740"/>
              <a:gd name="connsiteY19" fmla="*/ 3529330 h 3891280"/>
              <a:gd name="connsiteX20" fmla="*/ 251460 w 840740"/>
              <a:gd name="connsiteY20" fmla="*/ 3148330 h 3891280"/>
              <a:gd name="connsiteX21" fmla="*/ 167640 w 840740"/>
              <a:gd name="connsiteY21" fmla="*/ 473710 h 3891280"/>
              <a:gd name="connsiteX22" fmla="*/ 152400 w 840740"/>
              <a:gd name="connsiteY22" fmla="*/ 367030 h 3891280"/>
              <a:gd name="connsiteX23" fmla="*/ 152400 w 840740"/>
              <a:gd name="connsiteY23" fmla="*/ 306070 h 3891280"/>
              <a:gd name="connsiteX24" fmla="*/ 182880 w 840740"/>
              <a:gd name="connsiteY24" fmla="*/ 252730 h 3891280"/>
              <a:gd name="connsiteX25" fmla="*/ 236220 w 840740"/>
              <a:gd name="connsiteY25" fmla="*/ 267970 h 3891280"/>
              <a:gd name="connsiteX26" fmla="*/ 266700 w 840740"/>
              <a:gd name="connsiteY26" fmla="*/ 321310 h 3891280"/>
              <a:gd name="connsiteX27" fmla="*/ 274320 w 840740"/>
              <a:gd name="connsiteY27" fmla="*/ 458470 h 3891280"/>
              <a:gd name="connsiteX28" fmla="*/ 327660 w 840740"/>
              <a:gd name="connsiteY28" fmla="*/ 3072130 h 3891280"/>
              <a:gd name="connsiteX29" fmla="*/ 327660 w 840740"/>
              <a:gd name="connsiteY29" fmla="*/ 3224530 h 3891280"/>
              <a:gd name="connsiteX30" fmla="*/ 327660 w 840740"/>
              <a:gd name="connsiteY30" fmla="*/ 3376930 h 3891280"/>
              <a:gd name="connsiteX31" fmla="*/ 480060 w 840740"/>
              <a:gd name="connsiteY31" fmla="*/ 3453130 h 3891280"/>
              <a:gd name="connsiteX32" fmla="*/ 480060 w 840740"/>
              <a:gd name="connsiteY32" fmla="*/ 3300730 h 3891280"/>
              <a:gd name="connsiteX33" fmla="*/ 480060 w 840740"/>
              <a:gd name="connsiteY33" fmla="*/ 3072130 h 3891280"/>
              <a:gd name="connsiteX34" fmla="*/ 525780 w 840740"/>
              <a:gd name="connsiteY34" fmla="*/ 473710 h 3891280"/>
              <a:gd name="connsiteX35" fmla="*/ 525780 w 840740"/>
              <a:gd name="connsiteY35" fmla="*/ 397510 h 3891280"/>
              <a:gd name="connsiteX36" fmla="*/ 533400 w 840740"/>
              <a:gd name="connsiteY36" fmla="*/ 290830 h 3891280"/>
              <a:gd name="connsiteX37" fmla="*/ 586740 w 840740"/>
              <a:gd name="connsiteY37" fmla="*/ 260350 h 3891280"/>
              <a:gd name="connsiteX38" fmla="*/ 655320 w 840740"/>
              <a:gd name="connsiteY38" fmla="*/ 290830 h 3891280"/>
              <a:gd name="connsiteX39" fmla="*/ 655320 w 840740"/>
              <a:gd name="connsiteY39" fmla="*/ 344170 h 3891280"/>
              <a:gd name="connsiteX40" fmla="*/ 655320 w 840740"/>
              <a:gd name="connsiteY40" fmla="*/ 443230 h 3891280"/>
              <a:gd name="connsiteX41" fmla="*/ 655320 w 840740"/>
              <a:gd name="connsiteY41" fmla="*/ 572770 h 3891280"/>
              <a:gd name="connsiteX42" fmla="*/ 556260 w 840740"/>
              <a:gd name="connsiteY42" fmla="*/ 3148330 h 3891280"/>
              <a:gd name="connsiteX43" fmla="*/ 556260 w 840740"/>
              <a:gd name="connsiteY43" fmla="*/ 3300730 h 3891280"/>
              <a:gd name="connsiteX44" fmla="*/ 548640 w 840740"/>
              <a:gd name="connsiteY44" fmla="*/ 3483610 h 3891280"/>
              <a:gd name="connsiteX45" fmla="*/ 563880 w 840740"/>
              <a:gd name="connsiteY45" fmla="*/ 3529330 h 3891280"/>
              <a:gd name="connsiteX46" fmla="*/ 594360 w 840740"/>
              <a:gd name="connsiteY46" fmla="*/ 3544570 h 3891280"/>
              <a:gd name="connsiteX47" fmla="*/ 632460 w 840740"/>
              <a:gd name="connsiteY47" fmla="*/ 3552190 h 3891280"/>
              <a:gd name="connsiteX48" fmla="*/ 647700 w 840740"/>
              <a:gd name="connsiteY48" fmla="*/ 3521710 h 3891280"/>
              <a:gd name="connsiteX49" fmla="*/ 708660 w 840740"/>
              <a:gd name="connsiteY49" fmla="*/ 3453130 h 3891280"/>
              <a:gd name="connsiteX50" fmla="*/ 655320 w 840740"/>
              <a:gd name="connsiteY50" fmla="*/ 3308350 h 3891280"/>
              <a:gd name="connsiteX51" fmla="*/ 693420 w 840740"/>
              <a:gd name="connsiteY51" fmla="*/ 595630 h 3891280"/>
              <a:gd name="connsiteX52" fmla="*/ 685800 w 840740"/>
              <a:gd name="connsiteY52" fmla="*/ 450850 h 3891280"/>
              <a:gd name="connsiteX53" fmla="*/ 685800 w 840740"/>
              <a:gd name="connsiteY53" fmla="*/ 344170 h 3891280"/>
              <a:gd name="connsiteX54" fmla="*/ 708660 w 840740"/>
              <a:gd name="connsiteY54" fmla="*/ 290830 h 3891280"/>
              <a:gd name="connsiteX55" fmla="*/ 754380 w 840740"/>
              <a:gd name="connsiteY55" fmla="*/ 267970 h 3891280"/>
              <a:gd name="connsiteX56" fmla="*/ 807720 w 840740"/>
              <a:gd name="connsiteY56" fmla="*/ 298450 h 3891280"/>
              <a:gd name="connsiteX57" fmla="*/ 830580 w 840740"/>
              <a:gd name="connsiteY57" fmla="*/ 367030 h 3891280"/>
              <a:gd name="connsiteX58" fmla="*/ 830580 w 840740"/>
              <a:gd name="connsiteY58" fmla="*/ 511810 h 3891280"/>
              <a:gd name="connsiteX59" fmla="*/ 769620 w 840740"/>
              <a:gd name="connsiteY59" fmla="*/ 3399790 h 3891280"/>
              <a:gd name="connsiteX60" fmla="*/ 762000 w 840740"/>
              <a:gd name="connsiteY60" fmla="*/ 3460750 h 3891280"/>
              <a:gd name="connsiteX61" fmla="*/ 762000 w 840740"/>
              <a:gd name="connsiteY61" fmla="*/ 3506470 h 3891280"/>
              <a:gd name="connsiteX62" fmla="*/ 769620 w 840740"/>
              <a:gd name="connsiteY62" fmla="*/ 3544570 h 3891280"/>
              <a:gd name="connsiteX63" fmla="*/ 716280 w 840740"/>
              <a:gd name="connsiteY63" fmla="*/ 3597910 h 3891280"/>
              <a:gd name="connsiteX64" fmla="*/ 175260 w 840740"/>
              <a:gd name="connsiteY64" fmla="*/ 3826510 h 3891280"/>
              <a:gd name="connsiteX65" fmla="*/ 114300 w 840740"/>
              <a:gd name="connsiteY65" fmla="*/ 3811270 h 3891280"/>
              <a:gd name="connsiteX66" fmla="*/ 91440 w 840740"/>
              <a:gd name="connsiteY66" fmla="*/ 3750310 h 3891280"/>
              <a:gd name="connsiteX67" fmla="*/ 121920 w 840740"/>
              <a:gd name="connsiteY67" fmla="*/ 3681730 h 3891280"/>
              <a:gd name="connsiteX0" fmla="*/ 121920 w 840740"/>
              <a:gd name="connsiteY0" fmla="*/ 3681730 h 3891280"/>
              <a:gd name="connsiteX1" fmla="*/ 190500 w 840740"/>
              <a:gd name="connsiteY1" fmla="*/ 3704590 h 3891280"/>
              <a:gd name="connsiteX2" fmla="*/ 198120 w 840740"/>
              <a:gd name="connsiteY2" fmla="*/ 3780790 h 3891280"/>
              <a:gd name="connsiteX3" fmla="*/ 137160 w 840740"/>
              <a:gd name="connsiteY3" fmla="*/ 3826510 h 3891280"/>
              <a:gd name="connsiteX4" fmla="*/ 60960 w 840740"/>
              <a:gd name="connsiteY4" fmla="*/ 3780790 h 3891280"/>
              <a:gd name="connsiteX5" fmla="*/ 22860 w 840740"/>
              <a:gd name="connsiteY5" fmla="*/ 3300730 h 3891280"/>
              <a:gd name="connsiteX6" fmla="*/ 7620 w 840740"/>
              <a:gd name="connsiteY6" fmla="*/ 549910 h 3891280"/>
              <a:gd name="connsiteX7" fmla="*/ 0 w 840740"/>
              <a:gd name="connsiteY7" fmla="*/ 450850 h 3891280"/>
              <a:gd name="connsiteX8" fmla="*/ 7620 w 840740"/>
              <a:gd name="connsiteY8" fmla="*/ 359410 h 3891280"/>
              <a:gd name="connsiteX9" fmla="*/ 22860 w 840740"/>
              <a:gd name="connsiteY9" fmla="*/ 290830 h 3891280"/>
              <a:gd name="connsiteX10" fmla="*/ 68580 w 840740"/>
              <a:gd name="connsiteY10" fmla="*/ 275590 h 3891280"/>
              <a:gd name="connsiteX11" fmla="*/ 114300 w 840740"/>
              <a:gd name="connsiteY11" fmla="*/ 313690 h 3891280"/>
              <a:gd name="connsiteX12" fmla="*/ 106680 w 840740"/>
              <a:gd name="connsiteY12" fmla="*/ 382270 h 3891280"/>
              <a:gd name="connsiteX13" fmla="*/ 121920 w 840740"/>
              <a:gd name="connsiteY13" fmla="*/ 549910 h 3891280"/>
              <a:gd name="connsiteX14" fmla="*/ 182880 w 840740"/>
              <a:gd name="connsiteY14" fmla="*/ 3178810 h 3891280"/>
              <a:gd name="connsiteX15" fmla="*/ 175260 w 840740"/>
              <a:gd name="connsiteY15" fmla="*/ 3270250 h 3891280"/>
              <a:gd name="connsiteX16" fmla="*/ 182880 w 840740"/>
              <a:gd name="connsiteY16" fmla="*/ 3437890 h 3891280"/>
              <a:gd name="connsiteX17" fmla="*/ 175260 w 840740"/>
              <a:gd name="connsiteY17" fmla="*/ 3521710 h 3891280"/>
              <a:gd name="connsiteX18" fmla="*/ 213360 w 840740"/>
              <a:gd name="connsiteY18" fmla="*/ 3552190 h 3891280"/>
              <a:gd name="connsiteX19" fmla="*/ 289560 w 840740"/>
              <a:gd name="connsiteY19" fmla="*/ 3529330 h 3891280"/>
              <a:gd name="connsiteX20" fmla="*/ 251460 w 840740"/>
              <a:gd name="connsiteY20" fmla="*/ 3148330 h 3891280"/>
              <a:gd name="connsiteX21" fmla="*/ 167640 w 840740"/>
              <a:gd name="connsiteY21" fmla="*/ 473710 h 3891280"/>
              <a:gd name="connsiteX22" fmla="*/ 152400 w 840740"/>
              <a:gd name="connsiteY22" fmla="*/ 367030 h 3891280"/>
              <a:gd name="connsiteX23" fmla="*/ 152400 w 840740"/>
              <a:gd name="connsiteY23" fmla="*/ 306070 h 3891280"/>
              <a:gd name="connsiteX24" fmla="*/ 182880 w 840740"/>
              <a:gd name="connsiteY24" fmla="*/ 252730 h 3891280"/>
              <a:gd name="connsiteX25" fmla="*/ 236220 w 840740"/>
              <a:gd name="connsiteY25" fmla="*/ 267970 h 3891280"/>
              <a:gd name="connsiteX26" fmla="*/ 266700 w 840740"/>
              <a:gd name="connsiteY26" fmla="*/ 321310 h 3891280"/>
              <a:gd name="connsiteX27" fmla="*/ 274320 w 840740"/>
              <a:gd name="connsiteY27" fmla="*/ 458470 h 3891280"/>
              <a:gd name="connsiteX28" fmla="*/ 327660 w 840740"/>
              <a:gd name="connsiteY28" fmla="*/ 3072130 h 3891280"/>
              <a:gd name="connsiteX29" fmla="*/ 327660 w 840740"/>
              <a:gd name="connsiteY29" fmla="*/ 3224530 h 3891280"/>
              <a:gd name="connsiteX30" fmla="*/ 327660 w 840740"/>
              <a:gd name="connsiteY30" fmla="*/ 3376930 h 3891280"/>
              <a:gd name="connsiteX31" fmla="*/ 480060 w 840740"/>
              <a:gd name="connsiteY31" fmla="*/ 3453130 h 3891280"/>
              <a:gd name="connsiteX32" fmla="*/ 480060 w 840740"/>
              <a:gd name="connsiteY32" fmla="*/ 3300730 h 3891280"/>
              <a:gd name="connsiteX33" fmla="*/ 480060 w 840740"/>
              <a:gd name="connsiteY33" fmla="*/ 3072130 h 3891280"/>
              <a:gd name="connsiteX34" fmla="*/ 525780 w 840740"/>
              <a:gd name="connsiteY34" fmla="*/ 473710 h 3891280"/>
              <a:gd name="connsiteX35" fmla="*/ 525780 w 840740"/>
              <a:gd name="connsiteY35" fmla="*/ 397510 h 3891280"/>
              <a:gd name="connsiteX36" fmla="*/ 533400 w 840740"/>
              <a:gd name="connsiteY36" fmla="*/ 290830 h 3891280"/>
              <a:gd name="connsiteX37" fmla="*/ 586740 w 840740"/>
              <a:gd name="connsiteY37" fmla="*/ 260350 h 3891280"/>
              <a:gd name="connsiteX38" fmla="*/ 655320 w 840740"/>
              <a:gd name="connsiteY38" fmla="*/ 290830 h 3891280"/>
              <a:gd name="connsiteX39" fmla="*/ 655320 w 840740"/>
              <a:gd name="connsiteY39" fmla="*/ 344170 h 3891280"/>
              <a:gd name="connsiteX40" fmla="*/ 655320 w 840740"/>
              <a:gd name="connsiteY40" fmla="*/ 443230 h 3891280"/>
              <a:gd name="connsiteX41" fmla="*/ 655320 w 840740"/>
              <a:gd name="connsiteY41" fmla="*/ 572770 h 3891280"/>
              <a:gd name="connsiteX42" fmla="*/ 556260 w 840740"/>
              <a:gd name="connsiteY42" fmla="*/ 3148330 h 3891280"/>
              <a:gd name="connsiteX43" fmla="*/ 556260 w 840740"/>
              <a:gd name="connsiteY43" fmla="*/ 3300730 h 3891280"/>
              <a:gd name="connsiteX44" fmla="*/ 548640 w 840740"/>
              <a:gd name="connsiteY44" fmla="*/ 3483610 h 3891280"/>
              <a:gd name="connsiteX45" fmla="*/ 563880 w 840740"/>
              <a:gd name="connsiteY45" fmla="*/ 3529330 h 3891280"/>
              <a:gd name="connsiteX46" fmla="*/ 594360 w 840740"/>
              <a:gd name="connsiteY46" fmla="*/ 3544570 h 3891280"/>
              <a:gd name="connsiteX47" fmla="*/ 632460 w 840740"/>
              <a:gd name="connsiteY47" fmla="*/ 3552190 h 3891280"/>
              <a:gd name="connsiteX48" fmla="*/ 647700 w 840740"/>
              <a:gd name="connsiteY48" fmla="*/ 3521710 h 3891280"/>
              <a:gd name="connsiteX49" fmla="*/ 632460 w 840740"/>
              <a:gd name="connsiteY49" fmla="*/ 3376930 h 3891280"/>
              <a:gd name="connsiteX50" fmla="*/ 655320 w 840740"/>
              <a:gd name="connsiteY50" fmla="*/ 3308350 h 3891280"/>
              <a:gd name="connsiteX51" fmla="*/ 693420 w 840740"/>
              <a:gd name="connsiteY51" fmla="*/ 595630 h 3891280"/>
              <a:gd name="connsiteX52" fmla="*/ 685800 w 840740"/>
              <a:gd name="connsiteY52" fmla="*/ 450850 h 3891280"/>
              <a:gd name="connsiteX53" fmla="*/ 685800 w 840740"/>
              <a:gd name="connsiteY53" fmla="*/ 344170 h 3891280"/>
              <a:gd name="connsiteX54" fmla="*/ 708660 w 840740"/>
              <a:gd name="connsiteY54" fmla="*/ 290830 h 3891280"/>
              <a:gd name="connsiteX55" fmla="*/ 754380 w 840740"/>
              <a:gd name="connsiteY55" fmla="*/ 267970 h 3891280"/>
              <a:gd name="connsiteX56" fmla="*/ 807720 w 840740"/>
              <a:gd name="connsiteY56" fmla="*/ 298450 h 3891280"/>
              <a:gd name="connsiteX57" fmla="*/ 830580 w 840740"/>
              <a:gd name="connsiteY57" fmla="*/ 367030 h 3891280"/>
              <a:gd name="connsiteX58" fmla="*/ 830580 w 840740"/>
              <a:gd name="connsiteY58" fmla="*/ 511810 h 3891280"/>
              <a:gd name="connsiteX59" fmla="*/ 769620 w 840740"/>
              <a:gd name="connsiteY59" fmla="*/ 3399790 h 3891280"/>
              <a:gd name="connsiteX60" fmla="*/ 762000 w 840740"/>
              <a:gd name="connsiteY60" fmla="*/ 3460750 h 3891280"/>
              <a:gd name="connsiteX61" fmla="*/ 762000 w 840740"/>
              <a:gd name="connsiteY61" fmla="*/ 3506470 h 3891280"/>
              <a:gd name="connsiteX62" fmla="*/ 769620 w 840740"/>
              <a:gd name="connsiteY62" fmla="*/ 3544570 h 3891280"/>
              <a:gd name="connsiteX63" fmla="*/ 716280 w 840740"/>
              <a:gd name="connsiteY63" fmla="*/ 3597910 h 3891280"/>
              <a:gd name="connsiteX64" fmla="*/ 175260 w 840740"/>
              <a:gd name="connsiteY64" fmla="*/ 3826510 h 3891280"/>
              <a:gd name="connsiteX65" fmla="*/ 114300 w 840740"/>
              <a:gd name="connsiteY65" fmla="*/ 3811270 h 3891280"/>
              <a:gd name="connsiteX66" fmla="*/ 91440 w 840740"/>
              <a:gd name="connsiteY66" fmla="*/ 3750310 h 3891280"/>
              <a:gd name="connsiteX67" fmla="*/ 121920 w 840740"/>
              <a:gd name="connsiteY67" fmla="*/ 3681730 h 3891280"/>
              <a:gd name="connsiteX0" fmla="*/ 121920 w 840740"/>
              <a:gd name="connsiteY0" fmla="*/ 3681730 h 3891280"/>
              <a:gd name="connsiteX1" fmla="*/ 190500 w 840740"/>
              <a:gd name="connsiteY1" fmla="*/ 3704590 h 3891280"/>
              <a:gd name="connsiteX2" fmla="*/ 198120 w 840740"/>
              <a:gd name="connsiteY2" fmla="*/ 3780790 h 3891280"/>
              <a:gd name="connsiteX3" fmla="*/ 137160 w 840740"/>
              <a:gd name="connsiteY3" fmla="*/ 3826510 h 3891280"/>
              <a:gd name="connsiteX4" fmla="*/ 60960 w 840740"/>
              <a:gd name="connsiteY4" fmla="*/ 3780790 h 3891280"/>
              <a:gd name="connsiteX5" fmla="*/ 22860 w 840740"/>
              <a:gd name="connsiteY5" fmla="*/ 3300730 h 3891280"/>
              <a:gd name="connsiteX6" fmla="*/ 7620 w 840740"/>
              <a:gd name="connsiteY6" fmla="*/ 549910 h 3891280"/>
              <a:gd name="connsiteX7" fmla="*/ 0 w 840740"/>
              <a:gd name="connsiteY7" fmla="*/ 450850 h 3891280"/>
              <a:gd name="connsiteX8" fmla="*/ 7620 w 840740"/>
              <a:gd name="connsiteY8" fmla="*/ 359410 h 3891280"/>
              <a:gd name="connsiteX9" fmla="*/ 22860 w 840740"/>
              <a:gd name="connsiteY9" fmla="*/ 290830 h 3891280"/>
              <a:gd name="connsiteX10" fmla="*/ 68580 w 840740"/>
              <a:gd name="connsiteY10" fmla="*/ 275590 h 3891280"/>
              <a:gd name="connsiteX11" fmla="*/ 114300 w 840740"/>
              <a:gd name="connsiteY11" fmla="*/ 313690 h 3891280"/>
              <a:gd name="connsiteX12" fmla="*/ 106680 w 840740"/>
              <a:gd name="connsiteY12" fmla="*/ 382270 h 3891280"/>
              <a:gd name="connsiteX13" fmla="*/ 121920 w 840740"/>
              <a:gd name="connsiteY13" fmla="*/ 549910 h 3891280"/>
              <a:gd name="connsiteX14" fmla="*/ 182880 w 840740"/>
              <a:gd name="connsiteY14" fmla="*/ 3178810 h 3891280"/>
              <a:gd name="connsiteX15" fmla="*/ 175260 w 840740"/>
              <a:gd name="connsiteY15" fmla="*/ 3270250 h 3891280"/>
              <a:gd name="connsiteX16" fmla="*/ 182880 w 840740"/>
              <a:gd name="connsiteY16" fmla="*/ 3437890 h 3891280"/>
              <a:gd name="connsiteX17" fmla="*/ 175260 w 840740"/>
              <a:gd name="connsiteY17" fmla="*/ 3521710 h 3891280"/>
              <a:gd name="connsiteX18" fmla="*/ 213360 w 840740"/>
              <a:gd name="connsiteY18" fmla="*/ 3552190 h 3891280"/>
              <a:gd name="connsiteX19" fmla="*/ 289560 w 840740"/>
              <a:gd name="connsiteY19" fmla="*/ 3529330 h 3891280"/>
              <a:gd name="connsiteX20" fmla="*/ 251460 w 840740"/>
              <a:gd name="connsiteY20" fmla="*/ 3148330 h 3891280"/>
              <a:gd name="connsiteX21" fmla="*/ 167640 w 840740"/>
              <a:gd name="connsiteY21" fmla="*/ 473710 h 3891280"/>
              <a:gd name="connsiteX22" fmla="*/ 152400 w 840740"/>
              <a:gd name="connsiteY22" fmla="*/ 367030 h 3891280"/>
              <a:gd name="connsiteX23" fmla="*/ 152400 w 840740"/>
              <a:gd name="connsiteY23" fmla="*/ 306070 h 3891280"/>
              <a:gd name="connsiteX24" fmla="*/ 182880 w 840740"/>
              <a:gd name="connsiteY24" fmla="*/ 252730 h 3891280"/>
              <a:gd name="connsiteX25" fmla="*/ 236220 w 840740"/>
              <a:gd name="connsiteY25" fmla="*/ 267970 h 3891280"/>
              <a:gd name="connsiteX26" fmla="*/ 266700 w 840740"/>
              <a:gd name="connsiteY26" fmla="*/ 321310 h 3891280"/>
              <a:gd name="connsiteX27" fmla="*/ 274320 w 840740"/>
              <a:gd name="connsiteY27" fmla="*/ 458470 h 3891280"/>
              <a:gd name="connsiteX28" fmla="*/ 327660 w 840740"/>
              <a:gd name="connsiteY28" fmla="*/ 3072130 h 3891280"/>
              <a:gd name="connsiteX29" fmla="*/ 327660 w 840740"/>
              <a:gd name="connsiteY29" fmla="*/ 3224530 h 3891280"/>
              <a:gd name="connsiteX30" fmla="*/ 327660 w 840740"/>
              <a:gd name="connsiteY30" fmla="*/ 3376930 h 3891280"/>
              <a:gd name="connsiteX31" fmla="*/ 480060 w 840740"/>
              <a:gd name="connsiteY31" fmla="*/ 3453130 h 3891280"/>
              <a:gd name="connsiteX32" fmla="*/ 480060 w 840740"/>
              <a:gd name="connsiteY32" fmla="*/ 3300730 h 3891280"/>
              <a:gd name="connsiteX33" fmla="*/ 480060 w 840740"/>
              <a:gd name="connsiteY33" fmla="*/ 3072130 h 3891280"/>
              <a:gd name="connsiteX34" fmla="*/ 525780 w 840740"/>
              <a:gd name="connsiteY34" fmla="*/ 473710 h 3891280"/>
              <a:gd name="connsiteX35" fmla="*/ 525780 w 840740"/>
              <a:gd name="connsiteY35" fmla="*/ 397510 h 3891280"/>
              <a:gd name="connsiteX36" fmla="*/ 533400 w 840740"/>
              <a:gd name="connsiteY36" fmla="*/ 290830 h 3891280"/>
              <a:gd name="connsiteX37" fmla="*/ 586740 w 840740"/>
              <a:gd name="connsiteY37" fmla="*/ 260350 h 3891280"/>
              <a:gd name="connsiteX38" fmla="*/ 655320 w 840740"/>
              <a:gd name="connsiteY38" fmla="*/ 290830 h 3891280"/>
              <a:gd name="connsiteX39" fmla="*/ 655320 w 840740"/>
              <a:gd name="connsiteY39" fmla="*/ 344170 h 3891280"/>
              <a:gd name="connsiteX40" fmla="*/ 655320 w 840740"/>
              <a:gd name="connsiteY40" fmla="*/ 443230 h 3891280"/>
              <a:gd name="connsiteX41" fmla="*/ 655320 w 840740"/>
              <a:gd name="connsiteY41" fmla="*/ 572770 h 3891280"/>
              <a:gd name="connsiteX42" fmla="*/ 556260 w 840740"/>
              <a:gd name="connsiteY42" fmla="*/ 3148330 h 3891280"/>
              <a:gd name="connsiteX43" fmla="*/ 556260 w 840740"/>
              <a:gd name="connsiteY43" fmla="*/ 3300730 h 3891280"/>
              <a:gd name="connsiteX44" fmla="*/ 548640 w 840740"/>
              <a:gd name="connsiteY44" fmla="*/ 3483610 h 3891280"/>
              <a:gd name="connsiteX45" fmla="*/ 563880 w 840740"/>
              <a:gd name="connsiteY45" fmla="*/ 3529330 h 3891280"/>
              <a:gd name="connsiteX46" fmla="*/ 594360 w 840740"/>
              <a:gd name="connsiteY46" fmla="*/ 3544570 h 3891280"/>
              <a:gd name="connsiteX47" fmla="*/ 632460 w 840740"/>
              <a:gd name="connsiteY47" fmla="*/ 3552190 h 3891280"/>
              <a:gd name="connsiteX48" fmla="*/ 647700 w 840740"/>
              <a:gd name="connsiteY48" fmla="*/ 3521710 h 3891280"/>
              <a:gd name="connsiteX49" fmla="*/ 632460 w 840740"/>
              <a:gd name="connsiteY49" fmla="*/ 3376930 h 3891280"/>
              <a:gd name="connsiteX50" fmla="*/ 708660 w 840740"/>
              <a:gd name="connsiteY50" fmla="*/ 3148330 h 3891280"/>
              <a:gd name="connsiteX51" fmla="*/ 693420 w 840740"/>
              <a:gd name="connsiteY51" fmla="*/ 595630 h 3891280"/>
              <a:gd name="connsiteX52" fmla="*/ 685800 w 840740"/>
              <a:gd name="connsiteY52" fmla="*/ 450850 h 3891280"/>
              <a:gd name="connsiteX53" fmla="*/ 685800 w 840740"/>
              <a:gd name="connsiteY53" fmla="*/ 344170 h 3891280"/>
              <a:gd name="connsiteX54" fmla="*/ 708660 w 840740"/>
              <a:gd name="connsiteY54" fmla="*/ 290830 h 3891280"/>
              <a:gd name="connsiteX55" fmla="*/ 754380 w 840740"/>
              <a:gd name="connsiteY55" fmla="*/ 267970 h 3891280"/>
              <a:gd name="connsiteX56" fmla="*/ 807720 w 840740"/>
              <a:gd name="connsiteY56" fmla="*/ 298450 h 3891280"/>
              <a:gd name="connsiteX57" fmla="*/ 830580 w 840740"/>
              <a:gd name="connsiteY57" fmla="*/ 367030 h 3891280"/>
              <a:gd name="connsiteX58" fmla="*/ 830580 w 840740"/>
              <a:gd name="connsiteY58" fmla="*/ 511810 h 3891280"/>
              <a:gd name="connsiteX59" fmla="*/ 769620 w 840740"/>
              <a:gd name="connsiteY59" fmla="*/ 3399790 h 3891280"/>
              <a:gd name="connsiteX60" fmla="*/ 762000 w 840740"/>
              <a:gd name="connsiteY60" fmla="*/ 3460750 h 3891280"/>
              <a:gd name="connsiteX61" fmla="*/ 762000 w 840740"/>
              <a:gd name="connsiteY61" fmla="*/ 3506470 h 3891280"/>
              <a:gd name="connsiteX62" fmla="*/ 769620 w 840740"/>
              <a:gd name="connsiteY62" fmla="*/ 3544570 h 3891280"/>
              <a:gd name="connsiteX63" fmla="*/ 716280 w 840740"/>
              <a:gd name="connsiteY63" fmla="*/ 3597910 h 3891280"/>
              <a:gd name="connsiteX64" fmla="*/ 175260 w 840740"/>
              <a:gd name="connsiteY64" fmla="*/ 3826510 h 3891280"/>
              <a:gd name="connsiteX65" fmla="*/ 114300 w 840740"/>
              <a:gd name="connsiteY65" fmla="*/ 3811270 h 3891280"/>
              <a:gd name="connsiteX66" fmla="*/ 91440 w 840740"/>
              <a:gd name="connsiteY66" fmla="*/ 3750310 h 3891280"/>
              <a:gd name="connsiteX67" fmla="*/ 121920 w 840740"/>
              <a:gd name="connsiteY67" fmla="*/ 3681730 h 3891280"/>
              <a:gd name="connsiteX0" fmla="*/ 121920 w 840740"/>
              <a:gd name="connsiteY0" fmla="*/ 3681730 h 3891280"/>
              <a:gd name="connsiteX1" fmla="*/ 190500 w 840740"/>
              <a:gd name="connsiteY1" fmla="*/ 3704590 h 3891280"/>
              <a:gd name="connsiteX2" fmla="*/ 198120 w 840740"/>
              <a:gd name="connsiteY2" fmla="*/ 3780790 h 3891280"/>
              <a:gd name="connsiteX3" fmla="*/ 137160 w 840740"/>
              <a:gd name="connsiteY3" fmla="*/ 3826510 h 3891280"/>
              <a:gd name="connsiteX4" fmla="*/ 60960 w 840740"/>
              <a:gd name="connsiteY4" fmla="*/ 3780790 h 3891280"/>
              <a:gd name="connsiteX5" fmla="*/ 22860 w 840740"/>
              <a:gd name="connsiteY5" fmla="*/ 3300730 h 3891280"/>
              <a:gd name="connsiteX6" fmla="*/ 7620 w 840740"/>
              <a:gd name="connsiteY6" fmla="*/ 549910 h 3891280"/>
              <a:gd name="connsiteX7" fmla="*/ 0 w 840740"/>
              <a:gd name="connsiteY7" fmla="*/ 450850 h 3891280"/>
              <a:gd name="connsiteX8" fmla="*/ 7620 w 840740"/>
              <a:gd name="connsiteY8" fmla="*/ 359410 h 3891280"/>
              <a:gd name="connsiteX9" fmla="*/ 22860 w 840740"/>
              <a:gd name="connsiteY9" fmla="*/ 290830 h 3891280"/>
              <a:gd name="connsiteX10" fmla="*/ 68580 w 840740"/>
              <a:gd name="connsiteY10" fmla="*/ 275590 h 3891280"/>
              <a:gd name="connsiteX11" fmla="*/ 114300 w 840740"/>
              <a:gd name="connsiteY11" fmla="*/ 313690 h 3891280"/>
              <a:gd name="connsiteX12" fmla="*/ 106680 w 840740"/>
              <a:gd name="connsiteY12" fmla="*/ 382270 h 3891280"/>
              <a:gd name="connsiteX13" fmla="*/ 121920 w 840740"/>
              <a:gd name="connsiteY13" fmla="*/ 549910 h 3891280"/>
              <a:gd name="connsiteX14" fmla="*/ 182880 w 840740"/>
              <a:gd name="connsiteY14" fmla="*/ 3178810 h 3891280"/>
              <a:gd name="connsiteX15" fmla="*/ 175260 w 840740"/>
              <a:gd name="connsiteY15" fmla="*/ 3270250 h 3891280"/>
              <a:gd name="connsiteX16" fmla="*/ 182880 w 840740"/>
              <a:gd name="connsiteY16" fmla="*/ 3437890 h 3891280"/>
              <a:gd name="connsiteX17" fmla="*/ 175260 w 840740"/>
              <a:gd name="connsiteY17" fmla="*/ 3521710 h 3891280"/>
              <a:gd name="connsiteX18" fmla="*/ 213360 w 840740"/>
              <a:gd name="connsiteY18" fmla="*/ 3552190 h 3891280"/>
              <a:gd name="connsiteX19" fmla="*/ 289560 w 840740"/>
              <a:gd name="connsiteY19" fmla="*/ 3529330 h 3891280"/>
              <a:gd name="connsiteX20" fmla="*/ 251460 w 840740"/>
              <a:gd name="connsiteY20" fmla="*/ 3148330 h 3891280"/>
              <a:gd name="connsiteX21" fmla="*/ 167640 w 840740"/>
              <a:gd name="connsiteY21" fmla="*/ 473710 h 3891280"/>
              <a:gd name="connsiteX22" fmla="*/ 152400 w 840740"/>
              <a:gd name="connsiteY22" fmla="*/ 367030 h 3891280"/>
              <a:gd name="connsiteX23" fmla="*/ 152400 w 840740"/>
              <a:gd name="connsiteY23" fmla="*/ 306070 h 3891280"/>
              <a:gd name="connsiteX24" fmla="*/ 182880 w 840740"/>
              <a:gd name="connsiteY24" fmla="*/ 252730 h 3891280"/>
              <a:gd name="connsiteX25" fmla="*/ 236220 w 840740"/>
              <a:gd name="connsiteY25" fmla="*/ 267970 h 3891280"/>
              <a:gd name="connsiteX26" fmla="*/ 266700 w 840740"/>
              <a:gd name="connsiteY26" fmla="*/ 321310 h 3891280"/>
              <a:gd name="connsiteX27" fmla="*/ 274320 w 840740"/>
              <a:gd name="connsiteY27" fmla="*/ 458470 h 3891280"/>
              <a:gd name="connsiteX28" fmla="*/ 327660 w 840740"/>
              <a:gd name="connsiteY28" fmla="*/ 3072130 h 3891280"/>
              <a:gd name="connsiteX29" fmla="*/ 327660 w 840740"/>
              <a:gd name="connsiteY29" fmla="*/ 3224530 h 3891280"/>
              <a:gd name="connsiteX30" fmla="*/ 327660 w 840740"/>
              <a:gd name="connsiteY30" fmla="*/ 3376930 h 3891280"/>
              <a:gd name="connsiteX31" fmla="*/ 480060 w 840740"/>
              <a:gd name="connsiteY31" fmla="*/ 3453130 h 3891280"/>
              <a:gd name="connsiteX32" fmla="*/ 480060 w 840740"/>
              <a:gd name="connsiteY32" fmla="*/ 3300730 h 3891280"/>
              <a:gd name="connsiteX33" fmla="*/ 480060 w 840740"/>
              <a:gd name="connsiteY33" fmla="*/ 3072130 h 3891280"/>
              <a:gd name="connsiteX34" fmla="*/ 525780 w 840740"/>
              <a:gd name="connsiteY34" fmla="*/ 473710 h 3891280"/>
              <a:gd name="connsiteX35" fmla="*/ 525780 w 840740"/>
              <a:gd name="connsiteY35" fmla="*/ 397510 h 3891280"/>
              <a:gd name="connsiteX36" fmla="*/ 533400 w 840740"/>
              <a:gd name="connsiteY36" fmla="*/ 290830 h 3891280"/>
              <a:gd name="connsiteX37" fmla="*/ 586740 w 840740"/>
              <a:gd name="connsiteY37" fmla="*/ 260350 h 3891280"/>
              <a:gd name="connsiteX38" fmla="*/ 655320 w 840740"/>
              <a:gd name="connsiteY38" fmla="*/ 290830 h 3891280"/>
              <a:gd name="connsiteX39" fmla="*/ 655320 w 840740"/>
              <a:gd name="connsiteY39" fmla="*/ 344170 h 3891280"/>
              <a:gd name="connsiteX40" fmla="*/ 655320 w 840740"/>
              <a:gd name="connsiteY40" fmla="*/ 443230 h 3891280"/>
              <a:gd name="connsiteX41" fmla="*/ 655320 w 840740"/>
              <a:gd name="connsiteY41" fmla="*/ 572770 h 3891280"/>
              <a:gd name="connsiteX42" fmla="*/ 556260 w 840740"/>
              <a:gd name="connsiteY42" fmla="*/ 3148330 h 3891280"/>
              <a:gd name="connsiteX43" fmla="*/ 556260 w 840740"/>
              <a:gd name="connsiteY43" fmla="*/ 3300730 h 3891280"/>
              <a:gd name="connsiteX44" fmla="*/ 548640 w 840740"/>
              <a:gd name="connsiteY44" fmla="*/ 3483610 h 3891280"/>
              <a:gd name="connsiteX45" fmla="*/ 563880 w 840740"/>
              <a:gd name="connsiteY45" fmla="*/ 3529330 h 3891280"/>
              <a:gd name="connsiteX46" fmla="*/ 594360 w 840740"/>
              <a:gd name="connsiteY46" fmla="*/ 3544570 h 3891280"/>
              <a:gd name="connsiteX47" fmla="*/ 632460 w 840740"/>
              <a:gd name="connsiteY47" fmla="*/ 3552190 h 3891280"/>
              <a:gd name="connsiteX48" fmla="*/ 647700 w 840740"/>
              <a:gd name="connsiteY48" fmla="*/ 3521710 h 3891280"/>
              <a:gd name="connsiteX49" fmla="*/ 632460 w 840740"/>
              <a:gd name="connsiteY49" fmla="*/ 3376930 h 3891280"/>
              <a:gd name="connsiteX50" fmla="*/ 632460 w 840740"/>
              <a:gd name="connsiteY50" fmla="*/ 3148330 h 3891280"/>
              <a:gd name="connsiteX51" fmla="*/ 693420 w 840740"/>
              <a:gd name="connsiteY51" fmla="*/ 595630 h 3891280"/>
              <a:gd name="connsiteX52" fmla="*/ 685800 w 840740"/>
              <a:gd name="connsiteY52" fmla="*/ 450850 h 3891280"/>
              <a:gd name="connsiteX53" fmla="*/ 685800 w 840740"/>
              <a:gd name="connsiteY53" fmla="*/ 344170 h 3891280"/>
              <a:gd name="connsiteX54" fmla="*/ 708660 w 840740"/>
              <a:gd name="connsiteY54" fmla="*/ 290830 h 3891280"/>
              <a:gd name="connsiteX55" fmla="*/ 754380 w 840740"/>
              <a:gd name="connsiteY55" fmla="*/ 267970 h 3891280"/>
              <a:gd name="connsiteX56" fmla="*/ 807720 w 840740"/>
              <a:gd name="connsiteY56" fmla="*/ 298450 h 3891280"/>
              <a:gd name="connsiteX57" fmla="*/ 830580 w 840740"/>
              <a:gd name="connsiteY57" fmla="*/ 367030 h 3891280"/>
              <a:gd name="connsiteX58" fmla="*/ 830580 w 840740"/>
              <a:gd name="connsiteY58" fmla="*/ 511810 h 3891280"/>
              <a:gd name="connsiteX59" fmla="*/ 769620 w 840740"/>
              <a:gd name="connsiteY59" fmla="*/ 3399790 h 3891280"/>
              <a:gd name="connsiteX60" fmla="*/ 762000 w 840740"/>
              <a:gd name="connsiteY60" fmla="*/ 3460750 h 3891280"/>
              <a:gd name="connsiteX61" fmla="*/ 762000 w 840740"/>
              <a:gd name="connsiteY61" fmla="*/ 3506470 h 3891280"/>
              <a:gd name="connsiteX62" fmla="*/ 769620 w 840740"/>
              <a:gd name="connsiteY62" fmla="*/ 3544570 h 3891280"/>
              <a:gd name="connsiteX63" fmla="*/ 716280 w 840740"/>
              <a:gd name="connsiteY63" fmla="*/ 3597910 h 3891280"/>
              <a:gd name="connsiteX64" fmla="*/ 175260 w 840740"/>
              <a:gd name="connsiteY64" fmla="*/ 3826510 h 3891280"/>
              <a:gd name="connsiteX65" fmla="*/ 114300 w 840740"/>
              <a:gd name="connsiteY65" fmla="*/ 3811270 h 3891280"/>
              <a:gd name="connsiteX66" fmla="*/ 91440 w 840740"/>
              <a:gd name="connsiteY66" fmla="*/ 3750310 h 3891280"/>
              <a:gd name="connsiteX67" fmla="*/ 121920 w 840740"/>
              <a:gd name="connsiteY67" fmla="*/ 3681730 h 3891280"/>
              <a:gd name="connsiteX0" fmla="*/ 121920 w 840740"/>
              <a:gd name="connsiteY0" fmla="*/ 3681730 h 3891280"/>
              <a:gd name="connsiteX1" fmla="*/ 190500 w 840740"/>
              <a:gd name="connsiteY1" fmla="*/ 3704590 h 3891280"/>
              <a:gd name="connsiteX2" fmla="*/ 198120 w 840740"/>
              <a:gd name="connsiteY2" fmla="*/ 3780790 h 3891280"/>
              <a:gd name="connsiteX3" fmla="*/ 137160 w 840740"/>
              <a:gd name="connsiteY3" fmla="*/ 3826510 h 3891280"/>
              <a:gd name="connsiteX4" fmla="*/ 60960 w 840740"/>
              <a:gd name="connsiteY4" fmla="*/ 3780790 h 3891280"/>
              <a:gd name="connsiteX5" fmla="*/ 22860 w 840740"/>
              <a:gd name="connsiteY5" fmla="*/ 3300730 h 3891280"/>
              <a:gd name="connsiteX6" fmla="*/ 7620 w 840740"/>
              <a:gd name="connsiteY6" fmla="*/ 549910 h 3891280"/>
              <a:gd name="connsiteX7" fmla="*/ 0 w 840740"/>
              <a:gd name="connsiteY7" fmla="*/ 450850 h 3891280"/>
              <a:gd name="connsiteX8" fmla="*/ 7620 w 840740"/>
              <a:gd name="connsiteY8" fmla="*/ 359410 h 3891280"/>
              <a:gd name="connsiteX9" fmla="*/ 22860 w 840740"/>
              <a:gd name="connsiteY9" fmla="*/ 290830 h 3891280"/>
              <a:gd name="connsiteX10" fmla="*/ 68580 w 840740"/>
              <a:gd name="connsiteY10" fmla="*/ 275590 h 3891280"/>
              <a:gd name="connsiteX11" fmla="*/ 114300 w 840740"/>
              <a:gd name="connsiteY11" fmla="*/ 313690 h 3891280"/>
              <a:gd name="connsiteX12" fmla="*/ 106680 w 840740"/>
              <a:gd name="connsiteY12" fmla="*/ 382270 h 3891280"/>
              <a:gd name="connsiteX13" fmla="*/ 121920 w 840740"/>
              <a:gd name="connsiteY13" fmla="*/ 549910 h 3891280"/>
              <a:gd name="connsiteX14" fmla="*/ 182880 w 840740"/>
              <a:gd name="connsiteY14" fmla="*/ 3178810 h 3891280"/>
              <a:gd name="connsiteX15" fmla="*/ 175260 w 840740"/>
              <a:gd name="connsiteY15" fmla="*/ 3270250 h 3891280"/>
              <a:gd name="connsiteX16" fmla="*/ 182880 w 840740"/>
              <a:gd name="connsiteY16" fmla="*/ 3437890 h 3891280"/>
              <a:gd name="connsiteX17" fmla="*/ 175260 w 840740"/>
              <a:gd name="connsiteY17" fmla="*/ 3521710 h 3891280"/>
              <a:gd name="connsiteX18" fmla="*/ 213360 w 840740"/>
              <a:gd name="connsiteY18" fmla="*/ 3552190 h 3891280"/>
              <a:gd name="connsiteX19" fmla="*/ 289560 w 840740"/>
              <a:gd name="connsiteY19" fmla="*/ 3529330 h 3891280"/>
              <a:gd name="connsiteX20" fmla="*/ 251460 w 840740"/>
              <a:gd name="connsiteY20" fmla="*/ 3148330 h 3891280"/>
              <a:gd name="connsiteX21" fmla="*/ 167640 w 840740"/>
              <a:gd name="connsiteY21" fmla="*/ 473710 h 3891280"/>
              <a:gd name="connsiteX22" fmla="*/ 152400 w 840740"/>
              <a:gd name="connsiteY22" fmla="*/ 367030 h 3891280"/>
              <a:gd name="connsiteX23" fmla="*/ 152400 w 840740"/>
              <a:gd name="connsiteY23" fmla="*/ 306070 h 3891280"/>
              <a:gd name="connsiteX24" fmla="*/ 182880 w 840740"/>
              <a:gd name="connsiteY24" fmla="*/ 252730 h 3891280"/>
              <a:gd name="connsiteX25" fmla="*/ 236220 w 840740"/>
              <a:gd name="connsiteY25" fmla="*/ 267970 h 3891280"/>
              <a:gd name="connsiteX26" fmla="*/ 266700 w 840740"/>
              <a:gd name="connsiteY26" fmla="*/ 321310 h 3891280"/>
              <a:gd name="connsiteX27" fmla="*/ 274320 w 840740"/>
              <a:gd name="connsiteY27" fmla="*/ 458470 h 3891280"/>
              <a:gd name="connsiteX28" fmla="*/ 327660 w 840740"/>
              <a:gd name="connsiteY28" fmla="*/ 3072130 h 3891280"/>
              <a:gd name="connsiteX29" fmla="*/ 327660 w 840740"/>
              <a:gd name="connsiteY29" fmla="*/ 3224530 h 3891280"/>
              <a:gd name="connsiteX30" fmla="*/ 327660 w 840740"/>
              <a:gd name="connsiteY30" fmla="*/ 3376930 h 3891280"/>
              <a:gd name="connsiteX31" fmla="*/ 480060 w 840740"/>
              <a:gd name="connsiteY31" fmla="*/ 3453130 h 3891280"/>
              <a:gd name="connsiteX32" fmla="*/ 480060 w 840740"/>
              <a:gd name="connsiteY32" fmla="*/ 3300730 h 3891280"/>
              <a:gd name="connsiteX33" fmla="*/ 480060 w 840740"/>
              <a:gd name="connsiteY33" fmla="*/ 3072130 h 3891280"/>
              <a:gd name="connsiteX34" fmla="*/ 525780 w 840740"/>
              <a:gd name="connsiteY34" fmla="*/ 473710 h 3891280"/>
              <a:gd name="connsiteX35" fmla="*/ 525780 w 840740"/>
              <a:gd name="connsiteY35" fmla="*/ 397510 h 3891280"/>
              <a:gd name="connsiteX36" fmla="*/ 533400 w 840740"/>
              <a:gd name="connsiteY36" fmla="*/ 290830 h 3891280"/>
              <a:gd name="connsiteX37" fmla="*/ 586740 w 840740"/>
              <a:gd name="connsiteY37" fmla="*/ 260350 h 3891280"/>
              <a:gd name="connsiteX38" fmla="*/ 655320 w 840740"/>
              <a:gd name="connsiteY38" fmla="*/ 290830 h 3891280"/>
              <a:gd name="connsiteX39" fmla="*/ 655320 w 840740"/>
              <a:gd name="connsiteY39" fmla="*/ 344170 h 3891280"/>
              <a:gd name="connsiteX40" fmla="*/ 655320 w 840740"/>
              <a:gd name="connsiteY40" fmla="*/ 443230 h 3891280"/>
              <a:gd name="connsiteX41" fmla="*/ 655320 w 840740"/>
              <a:gd name="connsiteY41" fmla="*/ 572770 h 3891280"/>
              <a:gd name="connsiteX42" fmla="*/ 556260 w 840740"/>
              <a:gd name="connsiteY42" fmla="*/ 3148330 h 3891280"/>
              <a:gd name="connsiteX43" fmla="*/ 556260 w 840740"/>
              <a:gd name="connsiteY43" fmla="*/ 3300730 h 3891280"/>
              <a:gd name="connsiteX44" fmla="*/ 548640 w 840740"/>
              <a:gd name="connsiteY44" fmla="*/ 3483610 h 3891280"/>
              <a:gd name="connsiteX45" fmla="*/ 563880 w 840740"/>
              <a:gd name="connsiteY45" fmla="*/ 3529330 h 3891280"/>
              <a:gd name="connsiteX46" fmla="*/ 594360 w 840740"/>
              <a:gd name="connsiteY46" fmla="*/ 3544570 h 3891280"/>
              <a:gd name="connsiteX47" fmla="*/ 632460 w 840740"/>
              <a:gd name="connsiteY47" fmla="*/ 3552190 h 3891280"/>
              <a:gd name="connsiteX48" fmla="*/ 647700 w 840740"/>
              <a:gd name="connsiteY48" fmla="*/ 3521710 h 3891280"/>
              <a:gd name="connsiteX49" fmla="*/ 632460 w 840740"/>
              <a:gd name="connsiteY49" fmla="*/ 3376930 h 3891280"/>
              <a:gd name="connsiteX50" fmla="*/ 632460 w 840740"/>
              <a:gd name="connsiteY50" fmla="*/ 2995930 h 3891280"/>
              <a:gd name="connsiteX51" fmla="*/ 693420 w 840740"/>
              <a:gd name="connsiteY51" fmla="*/ 595630 h 3891280"/>
              <a:gd name="connsiteX52" fmla="*/ 685800 w 840740"/>
              <a:gd name="connsiteY52" fmla="*/ 450850 h 3891280"/>
              <a:gd name="connsiteX53" fmla="*/ 685800 w 840740"/>
              <a:gd name="connsiteY53" fmla="*/ 344170 h 3891280"/>
              <a:gd name="connsiteX54" fmla="*/ 708660 w 840740"/>
              <a:gd name="connsiteY54" fmla="*/ 290830 h 3891280"/>
              <a:gd name="connsiteX55" fmla="*/ 754380 w 840740"/>
              <a:gd name="connsiteY55" fmla="*/ 267970 h 3891280"/>
              <a:gd name="connsiteX56" fmla="*/ 807720 w 840740"/>
              <a:gd name="connsiteY56" fmla="*/ 298450 h 3891280"/>
              <a:gd name="connsiteX57" fmla="*/ 830580 w 840740"/>
              <a:gd name="connsiteY57" fmla="*/ 367030 h 3891280"/>
              <a:gd name="connsiteX58" fmla="*/ 830580 w 840740"/>
              <a:gd name="connsiteY58" fmla="*/ 511810 h 3891280"/>
              <a:gd name="connsiteX59" fmla="*/ 769620 w 840740"/>
              <a:gd name="connsiteY59" fmla="*/ 3399790 h 3891280"/>
              <a:gd name="connsiteX60" fmla="*/ 762000 w 840740"/>
              <a:gd name="connsiteY60" fmla="*/ 3460750 h 3891280"/>
              <a:gd name="connsiteX61" fmla="*/ 762000 w 840740"/>
              <a:gd name="connsiteY61" fmla="*/ 3506470 h 3891280"/>
              <a:gd name="connsiteX62" fmla="*/ 769620 w 840740"/>
              <a:gd name="connsiteY62" fmla="*/ 3544570 h 3891280"/>
              <a:gd name="connsiteX63" fmla="*/ 716280 w 840740"/>
              <a:gd name="connsiteY63" fmla="*/ 3597910 h 3891280"/>
              <a:gd name="connsiteX64" fmla="*/ 175260 w 840740"/>
              <a:gd name="connsiteY64" fmla="*/ 3826510 h 3891280"/>
              <a:gd name="connsiteX65" fmla="*/ 114300 w 840740"/>
              <a:gd name="connsiteY65" fmla="*/ 3811270 h 3891280"/>
              <a:gd name="connsiteX66" fmla="*/ 91440 w 840740"/>
              <a:gd name="connsiteY66" fmla="*/ 3750310 h 3891280"/>
              <a:gd name="connsiteX67" fmla="*/ 121920 w 840740"/>
              <a:gd name="connsiteY67" fmla="*/ 3681730 h 389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40740" h="3891280">
                <a:moveTo>
                  <a:pt x="121920" y="3681730"/>
                </a:moveTo>
                <a:cubicBezTo>
                  <a:pt x="138430" y="3674110"/>
                  <a:pt x="177800" y="3688080"/>
                  <a:pt x="190500" y="3704590"/>
                </a:cubicBezTo>
                <a:cubicBezTo>
                  <a:pt x="203200" y="3721100"/>
                  <a:pt x="207010" y="3760470"/>
                  <a:pt x="198120" y="3780790"/>
                </a:cubicBezTo>
                <a:cubicBezTo>
                  <a:pt x="189230" y="3801110"/>
                  <a:pt x="160020" y="3826510"/>
                  <a:pt x="137160" y="3826510"/>
                </a:cubicBezTo>
                <a:cubicBezTo>
                  <a:pt x="114300" y="3826510"/>
                  <a:pt x="80010" y="3868420"/>
                  <a:pt x="60960" y="3780790"/>
                </a:cubicBezTo>
                <a:cubicBezTo>
                  <a:pt x="41910" y="3693160"/>
                  <a:pt x="31750" y="3839210"/>
                  <a:pt x="22860" y="3300730"/>
                </a:cubicBezTo>
                <a:cubicBezTo>
                  <a:pt x="13970" y="2762250"/>
                  <a:pt x="11430" y="1024890"/>
                  <a:pt x="7620" y="549910"/>
                </a:cubicBezTo>
                <a:cubicBezTo>
                  <a:pt x="3810" y="74930"/>
                  <a:pt x="0" y="482600"/>
                  <a:pt x="0" y="450850"/>
                </a:cubicBezTo>
                <a:cubicBezTo>
                  <a:pt x="0" y="419100"/>
                  <a:pt x="3810" y="386080"/>
                  <a:pt x="7620" y="359410"/>
                </a:cubicBezTo>
                <a:cubicBezTo>
                  <a:pt x="11430" y="332740"/>
                  <a:pt x="12700" y="304800"/>
                  <a:pt x="22860" y="290830"/>
                </a:cubicBezTo>
                <a:cubicBezTo>
                  <a:pt x="33020" y="276860"/>
                  <a:pt x="53340" y="271780"/>
                  <a:pt x="68580" y="275590"/>
                </a:cubicBezTo>
                <a:cubicBezTo>
                  <a:pt x="83820" y="279400"/>
                  <a:pt x="107950" y="295910"/>
                  <a:pt x="114300" y="313690"/>
                </a:cubicBezTo>
                <a:cubicBezTo>
                  <a:pt x="120650" y="331470"/>
                  <a:pt x="105410" y="342900"/>
                  <a:pt x="106680" y="382270"/>
                </a:cubicBezTo>
                <a:cubicBezTo>
                  <a:pt x="107950" y="421640"/>
                  <a:pt x="109220" y="83820"/>
                  <a:pt x="121920" y="549910"/>
                </a:cubicBezTo>
                <a:cubicBezTo>
                  <a:pt x="134620" y="1016000"/>
                  <a:pt x="173990" y="2725420"/>
                  <a:pt x="182880" y="3178810"/>
                </a:cubicBezTo>
                <a:cubicBezTo>
                  <a:pt x="191770" y="3632200"/>
                  <a:pt x="175260" y="3227070"/>
                  <a:pt x="175260" y="3270250"/>
                </a:cubicBezTo>
                <a:cubicBezTo>
                  <a:pt x="175260" y="3313430"/>
                  <a:pt x="182880" y="3395980"/>
                  <a:pt x="182880" y="3437890"/>
                </a:cubicBezTo>
                <a:cubicBezTo>
                  <a:pt x="182880" y="3479800"/>
                  <a:pt x="170180" y="3502660"/>
                  <a:pt x="175260" y="3521710"/>
                </a:cubicBezTo>
                <a:cubicBezTo>
                  <a:pt x="180340" y="3540760"/>
                  <a:pt x="194310" y="3550920"/>
                  <a:pt x="213360" y="3552190"/>
                </a:cubicBezTo>
                <a:cubicBezTo>
                  <a:pt x="232410" y="3553460"/>
                  <a:pt x="283210" y="3596640"/>
                  <a:pt x="289560" y="3529330"/>
                </a:cubicBezTo>
                <a:cubicBezTo>
                  <a:pt x="295910" y="3462020"/>
                  <a:pt x="271780" y="3657600"/>
                  <a:pt x="251460" y="3148330"/>
                </a:cubicBezTo>
                <a:cubicBezTo>
                  <a:pt x="231140" y="2639060"/>
                  <a:pt x="184150" y="937260"/>
                  <a:pt x="167640" y="473710"/>
                </a:cubicBezTo>
                <a:cubicBezTo>
                  <a:pt x="151130" y="10160"/>
                  <a:pt x="154940" y="394970"/>
                  <a:pt x="152400" y="367030"/>
                </a:cubicBezTo>
                <a:cubicBezTo>
                  <a:pt x="149860" y="339090"/>
                  <a:pt x="147320" y="325120"/>
                  <a:pt x="152400" y="306070"/>
                </a:cubicBezTo>
                <a:cubicBezTo>
                  <a:pt x="157480" y="287020"/>
                  <a:pt x="168910" y="259080"/>
                  <a:pt x="182880" y="252730"/>
                </a:cubicBezTo>
                <a:cubicBezTo>
                  <a:pt x="196850" y="246380"/>
                  <a:pt x="222250" y="256540"/>
                  <a:pt x="236220" y="267970"/>
                </a:cubicBezTo>
                <a:cubicBezTo>
                  <a:pt x="250190" y="279400"/>
                  <a:pt x="260350" y="289560"/>
                  <a:pt x="266700" y="321310"/>
                </a:cubicBezTo>
                <a:cubicBezTo>
                  <a:pt x="273050" y="353060"/>
                  <a:pt x="264160" y="0"/>
                  <a:pt x="274320" y="458470"/>
                </a:cubicBezTo>
                <a:cubicBezTo>
                  <a:pt x="284480" y="916940"/>
                  <a:pt x="318770" y="2611120"/>
                  <a:pt x="327660" y="3072130"/>
                </a:cubicBezTo>
                <a:cubicBezTo>
                  <a:pt x="336550" y="3533140"/>
                  <a:pt x="327660" y="3173730"/>
                  <a:pt x="327660" y="3224530"/>
                </a:cubicBezTo>
                <a:cubicBezTo>
                  <a:pt x="327660" y="3275330"/>
                  <a:pt x="302260" y="3338830"/>
                  <a:pt x="327660" y="3376930"/>
                </a:cubicBezTo>
                <a:cubicBezTo>
                  <a:pt x="353060" y="3415030"/>
                  <a:pt x="454660" y="3465830"/>
                  <a:pt x="480060" y="3453130"/>
                </a:cubicBezTo>
                <a:cubicBezTo>
                  <a:pt x="505460" y="3440430"/>
                  <a:pt x="480060" y="3364230"/>
                  <a:pt x="480060" y="3300730"/>
                </a:cubicBezTo>
                <a:cubicBezTo>
                  <a:pt x="480060" y="3237230"/>
                  <a:pt x="472440" y="3543300"/>
                  <a:pt x="480060" y="3072130"/>
                </a:cubicBezTo>
                <a:cubicBezTo>
                  <a:pt x="487680" y="2600960"/>
                  <a:pt x="518160" y="919480"/>
                  <a:pt x="525780" y="473710"/>
                </a:cubicBezTo>
                <a:cubicBezTo>
                  <a:pt x="533400" y="27940"/>
                  <a:pt x="524510" y="427990"/>
                  <a:pt x="525780" y="397510"/>
                </a:cubicBezTo>
                <a:cubicBezTo>
                  <a:pt x="527050" y="367030"/>
                  <a:pt x="523240" y="313690"/>
                  <a:pt x="533400" y="290830"/>
                </a:cubicBezTo>
                <a:cubicBezTo>
                  <a:pt x="543560" y="267970"/>
                  <a:pt x="566420" y="260350"/>
                  <a:pt x="586740" y="260350"/>
                </a:cubicBezTo>
                <a:cubicBezTo>
                  <a:pt x="607060" y="260350"/>
                  <a:pt x="643890" y="276860"/>
                  <a:pt x="655320" y="290830"/>
                </a:cubicBezTo>
                <a:cubicBezTo>
                  <a:pt x="666750" y="304800"/>
                  <a:pt x="655320" y="344170"/>
                  <a:pt x="655320" y="344170"/>
                </a:cubicBezTo>
                <a:lnTo>
                  <a:pt x="655320" y="443230"/>
                </a:lnTo>
                <a:cubicBezTo>
                  <a:pt x="655320" y="481330"/>
                  <a:pt x="671830" y="121920"/>
                  <a:pt x="655320" y="572770"/>
                </a:cubicBezTo>
                <a:cubicBezTo>
                  <a:pt x="638810" y="1023620"/>
                  <a:pt x="572770" y="2693670"/>
                  <a:pt x="556260" y="3148330"/>
                </a:cubicBezTo>
                <a:cubicBezTo>
                  <a:pt x="539750" y="3602990"/>
                  <a:pt x="557530" y="3244850"/>
                  <a:pt x="556260" y="3300730"/>
                </a:cubicBezTo>
                <a:cubicBezTo>
                  <a:pt x="554990" y="3356610"/>
                  <a:pt x="547370" y="3445510"/>
                  <a:pt x="548640" y="3483610"/>
                </a:cubicBezTo>
                <a:cubicBezTo>
                  <a:pt x="549910" y="3521710"/>
                  <a:pt x="556260" y="3519170"/>
                  <a:pt x="563880" y="3529330"/>
                </a:cubicBezTo>
                <a:cubicBezTo>
                  <a:pt x="571500" y="3539490"/>
                  <a:pt x="582930" y="3540760"/>
                  <a:pt x="594360" y="3544570"/>
                </a:cubicBezTo>
                <a:cubicBezTo>
                  <a:pt x="605790" y="3548380"/>
                  <a:pt x="623570" y="3556000"/>
                  <a:pt x="632460" y="3552190"/>
                </a:cubicBezTo>
                <a:cubicBezTo>
                  <a:pt x="641350" y="3548380"/>
                  <a:pt x="647700" y="3550920"/>
                  <a:pt x="647700" y="3521710"/>
                </a:cubicBezTo>
                <a:cubicBezTo>
                  <a:pt x="647700" y="3492500"/>
                  <a:pt x="635000" y="3464560"/>
                  <a:pt x="632460" y="3376930"/>
                </a:cubicBezTo>
                <a:cubicBezTo>
                  <a:pt x="629920" y="3289300"/>
                  <a:pt x="622300" y="3459480"/>
                  <a:pt x="632460" y="2995930"/>
                </a:cubicBezTo>
                <a:cubicBezTo>
                  <a:pt x="642620" y="2532380"/>
                  <a:pt x="684530" y="1019810"/>
                  <a:pt x="693420" y="595630"/>
                </a:cubicBezTo>
                <a:cubicBezTo>
                  <a:pt x="702310" y="171450"/>
                  <a:pt x="687070" y="492760"/>
                  <a:pt x="685800" y="450850"/>
                </a:cubicBezTo>
                <a:cubicBezTo>
                  <a:pt x="684530" y="408940"/>
                  <a:pt x="681990" y="370840"/>
                  <a:pt x="685800" y="344170"/>
                </a:cubicBezTo>
                <a:cubicBezTo>
                  <a:pt x="689610" y="317500"/>
                  <a:pt x="697230" y="303530"/>
                  <a:pt x="708660" y="290830"/>
                </a:cubicBezTo>
                <a:cubicBezTo>
                  <a:pt x="720090" y="278130"/>
                  <a:pt x="737870" y="266700"/>
                  <a:pt x="754380" y="267970"/>
                </a:cubicBezTo>
                <a:cubicBezTo>
                  <a:pt x="770890" y="269240"/>
                  <a:pt x="795020" y="281940"/>
                  <a:pt x="807720" y="298450"/>
                </a:cubicBezTo>
                <a:cubicBezTo>
                  <a:pt x="820420" y="314960"/>
                  <a:pt x="826770" y="331470"/>
                  <a:pt x="830580" y="367030"/>
                </a:cubicBezTo>
                <a:cubicBezTo>
                  <a:pt x="834390" y="402590"/>
                  <a:pt x="840740" y="6350"/>
                  <a:pt x="830580" y="511810"/>
                </a:cubicBezTo>
                <a:cubicBezTo>
                  <a:pt x="820420" y="1017270"/>
                  <a:pt x="781050" y="2908300"/>
                  <a:pt x="769620" y="3399790"/>
                </a:cubicBezTo>
                <a:cubicBezTo>
                  <a:pt x="758190" y="3891280"/>
                  <a:pt x="763270" y="3442970"/>
                  <a:pt x="762000" y="3460750"/>
                </a:cubicBezTo>
                <a:cubicBezTo>
                  <a:pt x="760730" y="3478530"/>
                  <a:pt x="760730" y="3492500"/>
                  <a:pt x="762000" y="3506470"/>
                </a:cubicBezTo>
                <a:cubicBezTo>
                  <a:pt x="763270" y="3520440"/>
                  <a:pt x="777240" y="3529330"/>
                  <a:pt x="769620" y="3544570"/>
                </a:cubicBezTo>
                <a:cubicBezTo>
                  <a:pt x="762000" y="3559810"/>
                  <a:pt x="815340" y="3550920"/>
                  <a:pt x="716280" y="3597910"/>
                </a:cubicBezTo>
                <a:cubicBezTo>
                  <a:pt x="617220" y="3644900"/>
                  <a:pt x="275590" y="3790950"/>
                  <a:pt x="175260" y="3826510"/>
                </a:cubicBezTo>
                <a:cubicBezTo>
                  <a:pt x="74930" y="3862070"/>
                  <a:pt x="128270" y="3823970"/>
                  <a:pt x="114300" y="3811270"/>
                </a:cubicBezTo>
                <a:cubicBezTo>
                  <a:pt x="100330" y="3798570"/>
                  <a:pt x="90170" y="3771900"/>
                  <a:pt x="91440" y="3750310"/>
                </a:cubicBezTo>
                <a:cubicBezTo>
                  <a:pt x="92710" y="3728720"/>
                  <a:pt x="105410" y="3689350"/>
                  <a:pt x="121920" y="3681730"/>
                </a:cubicBez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67" name="TextBox 23"/>
          <p:cNvSpPr txBox="1">
            <a:spLocks noChangeArrowheads="1"/>
          </p:cNvSpPr>
          <p:nvPr/>
        </p:nvSpPr>
        <p:spPr bwMode="auto">
          <a:xfrm>
            <a:off x="1371600" y="4114800"/>
            <a:ext cx="8445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8*48</a:t>
            </a:r>
          </a:p>
          <a:p>
            <a:r>
              <a:rPr lang="en-US"/>
              <a:t>+ 24</a:t>
            </a:r>
          </a:p>
          <a:p>
            <a:r>
              <a:rPr lang="en-US"/>
              <a:t>= 408”</a:t>
            </a:r>
          </a:p>
          <a:p>
            <a:r>
              <a:rPr lang="en-US"/>
              <a:t>= 34’</a:t>
            </a:r>
          </a:p>
          <a:p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264400" y="204788"/>
            <a:ext cx="738188" cy="6883400"/>
          </a:xfrm>
          <a:custGeom>
            <a:avLst/>
            <a:gdLst>
              <a:gd name="connsiteX0" fmla="*/ 63690 w 736979"/>
              <a:gd name="connsiteY0" fmla="*/ 6482687 h 6883021"/>
              <a:gd name="connsiteX1" fmla="*/ 131929 w 736979"/>
              <a:gd name="connsiteY1" fmla="*/ 6523630 h 6883021"/>
              <a:gd name="connsiteX2" fmla="*/ 131929 w 736979"/>
              <a:gd name="connsiteY2" fmla="*/ 6632812 h 6883021"/>
              <a:gd name="connsiteX3" fmla="*/ 36394 w 736979"/>
              <a:gd name="connsiteY3" fmla="*/ 6646460 h 6883021"/>
              <a:gd name="connsiteX4" fmla="*/ 9099 w 736979"/>
              <a:gd name="connsiteY4" fmla="*/ 6578221 h 6883021"/>
              <a:gd name="connsiteX5" fmla="*/ 9099 w 736979"/>
              <a:gd name="connsiteY5" fmla="*/ 6469039 h 6883021"/>
              <a:gd name="connsiteX6" fmla="*/ 63690 w 736979"/>
              <a:gd name="connsiteY6" fmla="*/ 4094329 h 6883021"/>
              <a:gd name="connsiteX7" fmla="*/ 50042 w 736979"/>
              <a:gd name="connsiteY7" fmla="*/ 3971499 h 6883021"/>
              <a:gd name="connsiteX8" fmla="*/ 50042 w 736979"/>
              <a:gd name="connsiteY8" fmla="*/ 3916908 h 6883021"/>
              <a:gd name="connsiteX9" fmla="*/ 63690 w 736979"/>
              <a:gd name="connsiteY9" fmla="*/ 3862317 h 6883021"/>
              <a:gd name="connsiteX10" fmla="*/ 118281 w 736979"/>
              <a:gd name="connsiteY10" fmla="*/ 3903260 h 6883021"/>
              <a:gd name="connsiteX11" fmla="*/ 118281 w 736979"/>
              <a:gd name="connsiteY11" fmla="*/ 3971499 h 6883021"/>
              <a:gd name="connsiteX12" fmla="*/ 90985 w 736979"/>
              <a:gd name="connsiteY12" fmla="*/ 4162568 h 6883021"/>
              <a:gd name="connsiteX13" fmla="*/ 104633 w 736979"/>
              <a:gd name="connsiteY13" fmla="*/ 4326341 h 6883021"/>
              <a:gd name="connsiteX14" fmla="*/ 118281 w 736979"/>
              <a:gd name="connsiteY14" fmla="*/ 4449171 h 6883021"/>
              <a:gd name="connsiteX15" fmla="*/ 172872 w 736979"/>
              <a:gd name="connsiteY15" fmla="*/ 4421875 h 6883021"/>
              <a:gd name="connsiteX16" fmla="*/ 159224 w 736979"/>
              <a:gd name="connsiteY16" fmla="*/ 4367284 h 6883021"/>
              <a:gd name="connsiteX17" fmla="*/ 118281 w 736979"/>
              <a:gd name="connsiteY17" fmla="*/ 3616657 h 6883021"/>
              <a:gd name="connsiteX18" fmla="*/ 104633 w 736979"/>
              <a:gd name="connsiteY18" fmla="*/ 2210938 h 6883021"/>
              <a:gd name="connsiteX19" fmla="*/ 145576 w 736979"/>
              <a:gd name="connsiteY19" fmla="*/ 2033517 h 6883021"/>
              <a:gd name="connsiteX20" fmla="*/ 172872 w 736979"/>
              <a:gd name="connsiteY20" fmla="*/ 2006221 h 6883021"/>
              <a:gd name="connsiteX21" fmla="*/ 213815 w 736979"/>
              <a:gd name="connsiteY21" fmla="*/ 2019869 h 6883021"/>
              <a:gd name="connsiteX22" fmla="*/ 213815 w 736979"/>
              <a:gd name="connsiteY22" fmla="*/ 2088108 h 6883021"/>
              <a:gd name="connsiteX23" fmla="*/ 200167 w 736979"/>
              <a:gd name="connsiteY23" fmla="*/ 2320120 h 6883021"/>
              <a:gd name="connsiteX24" fmla="*/ 172872 w 736979"/>
              <a:gd name="connsiteY24" fmla="*/ 2470245 h 6883021"/>
              <a:gd name="connsiteX25" fmla="*/ 186520 w 736979"/>
              <a:gd name="connsiteY25" fmla="*/ 2565780 h 6883021"/>
              <a:gd name="connsiteX26" fmla="*/ 227463 w 736979"/>
              <a:gd name="connsiteY26" fmla="*/ 2593075 h 6883021"/>
              <a:gd name="connsiteX27" fmla="*/ 254758 w 736979"/>
              <a:gd name="connsiteY27" fmla="*/ 2565780 h 6883021"/>
              <a:gd name="connsiteX28" fmla="*/ 282054 w 736979"/>
              <a:gd name="connsiteY28" fmla="*/ 2361063 h 6883021"/>
              <a:gd name="connsiteX29" fmla="*/ 241111 w 736979"/>
              <a:gd name="connsiteY29" fmla="*/ 1965278 h 6883021"/>
              <a:gd name="connsiteX30" fmla="*/ 282054 w 736979"/>
              <a:gd name="connsiteY30" fmla="*/ 545911 h 6883021"/>
              <a:gd name="connsiteX31" fmla="*/ 295702 w 736979"/>
              <a:gd name="connsiteY31" fmla="*/ 313899 h 6883021"/>
              <a:gd name="connsiteX32" fmla="*/ 336645 w 736979"/>
              <a:gd name="connsiteY32" fmla="*/ 218365 h 6883021"/>
              <a:gd name="connsiteX33" fmla="*/ 391236 w 736979"/>
              <a:gd name="connsiteY33" fmla="*/ 259308 h 6883021"/>
              <a:gd name="connsiteX34" fmla="*/ 418532 w 736979"/>
              <a:gd name="connsiteY34" fmla="*/ 341194 h 6883021"/>
              <a:gd name="connsiteX35" fmla="*/ 377588 w 736979"/>
              <a:gd name="connsiteY35" fmla="*/ 2306472 h 6883021"/>
              <a:gd name="connsiteX36" fmla="*/ 377588 w 736979"/>
              <a:gd name="connsiteY36" fmla="*/ 2415654 h 6883021"/>
              <a:gd name="connsiteX37" fmla="*/ 418532 w 736979"/>
              <a:gd name="connsiteY37" fmla="*/ 2593075 h 6883021"/>
              <a:gd name="connsiteX38" fmla="*/ 473123 w 736979"/>
              <a:gd name="connsiteY38" fmla="*/ 2620371 h 6883021"/>
              <a:gd name="connsiteX39" fmla="*/ 500418 w 736979"/>
              <a:gd name="connsiteY39" fmla="*/ 2579427 h 6883021"/>
              <a:gd name="connsiteX40" fmla="*/ 473123 w 736979"/>
              <a:gd name="connsiteY40" fmla="*/ 2402006 h 6883021"/>
              <a:gd name="connsiteX41" fmla="*/ 445827 w 736979"/>
              <a:gd name="connsiteY41" fmla="*/ 2060812 h 6883021"/>
              <a:gd name="connsiteX42" fmla="*/ 445827 w 736979"/>
              <a:gd name="connsiteY42" fmla="*/ 1992574 h 6883021"/>
              <a:gd name="connsiteX43" fmla="*/ 473123 w 736979"/>
              <a:gd name="connsiteY43" fmla="*/ 1978926 h 6883021"/>
              <a:gd name="connsiteX44" fmla="*/ 527714 w 736979"/>
              <a:gd name="connsiteY44" fmla="*/ 1992574 h 6883021"/>
              <a:gd name="connsiteX45" fmla="*/ 555009 w 736979"/>
              <a:gd name="connsiteY45" fmla="*/ 2074460 h 6883021"/>
              <a:gd name="connsiteX46" fmla="*/ 555009 w 736979"/>
              <a:gd name="connsiteY46" fmla="*/ 2934269 h 6883021"/>
              <a:gd name="connsiteX47" fmla="*/ 486770 w 736979"/>
              <a:gd name="connsiteY47" fmla="*/ 4162568 h 6883021"/>
              <a:gd name="connsiteX48" fmla="*/ 514066 w 736979"/>
              <a:gd name="connsiteY48" fmla="*/ 4408227 h 6883021"/>
              <a:gd name="connsiteX49" fmla="*/ 582305 w 736979"/>
              <a:gd name="connsiteY49" fmla="*/ 4462818 h 6883021"/>
              <a:gd name="connsiteX50" fmla="*/ 636896 w 736979"/>
              <a:gd name="connsiteY50" fmla="*/ 4394580 h 6883021"/>
              <a:gd name="connsiteX51" fmla="*/ 582305 w 736979"/>
              <a:gd name="connsiteY51" fmla="*/ 4271750 h 6883021"/>
              <a:gd name="connsiteX52" fmla="*/ 582305 w 736979"/>
              <a:gd name="connsiteY52" fmla="*/ 3971499 h 6883021"/>
              <a:gd name="connsiteX53" fmla="*/ 555009 w 736979"/>
              <a:gd name="connsiteY53" fmla="*/ 3875965 h 6883021"/>
              <a:gd name="connsiteX54" fmla="*/ 609600 w 736979"/>
              <a:gd name="connsiteY54" fmla="*/ 3807726 h 6883021"/>
              <a:gd name="connsiteX55" fmla="*/ 677839 w 736979"/>
              <a:gd name="connsiteY55" fmla="*/ 3848669 h 6883021"/>
              <a:gd name="connsiteX56" fmla="*/ 718782 w 736979"/>
              <a:gd name="connsiteY56" fmla="*/ 4012442 h 6883021"/>
              <a:gd name="connsiteX57" fmla="*/ 718782 w 736979"/>
              <a:gd name="connsiteY57" fmla="*/ 4285397 h 6883021"/>
              <a:gd name="connsiteX58" fmla="*/ 691487 w 736979"/>
              <a:gd name="connsiteY58" fmla="*/ 6168788 h 6883021"/>
              <a:gd name="connsiteX59" fmla="*/ 732430 w 736979"/>
              <a:gd name="connsiteY59" fmla="*/ 6318914 h 6883021"/>
              <a:gd name="connsiteX60" fmla="*/ 664191 w 736979"/>
              <a:gd name="connsiteY60" fmla="*/ 6400800 h 6883021"/>
              <a:gd name="connsiteX61" fmla="*/ 322997 w 736979"/>
              <a:gd name="connsiteY61" fmla="*/ 6550926 h 6883021"/>
              <a:gd name="connsiteX62" fmla="*/ 118281 w 736979"/>
              <a:gd name="connsiteY62" fmla="*/ 6619165 h 6883021"/>
              <a:gd name="connsiteX63" fmla="*/ 22746 w 736979"/>
              <a:gd name="connsiteY63" fmla="*/ 6632812 h 6883021"/>
              <a:gd name="connsiteX64" fmla="*/ 9099 w 736979"/>
              <a:gd name="connsiteY64" fmla="*/ 6537278 h 6883021"/>
              <a:gd name="connsiteX65" fmla="*/ 63690 w 736979"/>
              <a:gd name="connsiteY65" fmla="*/ 6482687 h 688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736979" h="6883021">
                <a:moveTo>
                  <a:pt x="63690" y="6482687"/>
                </a:moveTo>
                <a:cubicBezTo>
                  <a:pt x="84162" y="6480412"/>
                  <a:pt x="120556" y="6498609"/>
                  <a:pt x="131929" y="6523630"/>
                </a:cubicBezTo>
                <a:cubicBezTo>
                  <a:pt x="143302" y="6548651"/>
                  <a:pt x="147852" y="6612340"/>
                  <a:pt x="131929" y="6632812"/>
                </a:cubicBezTo>
                <a:cubicBezTo>
                  <a:pt x="116006" y="6653284"/>
                  <a:pt x="56866" y="6655558"/>
                  <a:pt x="36394" y="6646460"/>
                </a:cubicBezTo>
                <a:cubicBezTo>
                  <a:pt x="15922" y="6637362"/>
                  <a:pt x="13648" y="6607791"/>
                  <a:pt x="9099" y="6578221"/>
                </a:cubicBezTo>
                <a:cubicBezTo>
                  <a:pt x="4550" y="6548651"/>
                  <a:pt x="0" y="6883021"/>
                  <a:pt x="9099" y="6469039"/>
                </a:cubicBezTo>
                <a:cubicBezTo>
                  <a:pt x="18198" y="6055057"/>
                  <a:pt x="56866" y="4510586"/>
                  <a:pt x="63690" y="4094329"/>
                </a:cubicBezTo>
                <a:cubicBezTo>
                  <a:pt x="70514" y="3678072"/>
                  <a:pt x="52317" y="4001069"/>
                  <a:pt x="50042" y="3971499"/>
                </a:cubicBezTo>
                <a:cubicBezTo>
                  <a:pt x="47767" y="3941929"/>
                  <a:pt x="47767" y="3935105"/>
                  <a:pt x="50042" y="3916908"/>
                </a:cubicBezTo>
                <a:cubicBezTo>
                  <a:pt x="52317" y="3898711"/>
                  <a:pt x="52317" y="3864592"/>
                  <a:pt x="63690" y="3862317"/>
                </a:cubicBezTo>
                <a:cubicBezTo>
                  <a:pt x="75063" y="3860042"/>
                  <a:pt x="109183" y="3885063"/>
                  <a:pt x="118281" y="3903260"/>
                </a:cubicBezTo>
                <a:cubicBezTo>
                  <a:pt x="127380" y="3921457"/>
                  <a:pt x="122830" y="3928281"/>
                  <a:pt x="118281" y="3971499"/>
                </a:cubicBezTo>
                <a:cubicBezTo>
                  <a:pt x="113732" y="4014717"/>
                  <a:pt x="93260" y="4103428"/>
                  <a:pt x="90985" y="4162568"/>
                </a:cubicBezTo>
                <a:cubicBezTo>
                  <a:pt x="88710" y="4221708"/>
                  <a:pt x="100084" y="4278574"/>
                  <a:pt x="104633" y="4326341"/>
                </a:cubicBezTo>
                <a:cubicBezTo>
                  <a:pt x="109182" y="4374108"/>
                  <a:pt x="106908" y="4433249"/>
                  <a:pt x="118281" y="4449171"/>
                </a:cubicBezTo>
                <a:cubicBezTo>
                  <a:pt x="129654" y="4465093"/>
                  <a:pt x="166048" y="4435523"/>
                  <a:pt x="172872" y="4421875"/>
                </a:cubicBezTo>
                <a:cubicBezTo>
                  <a:pt x="179696" y="4408227"/>
                  <a:pt x="168323" y="4501487"/>
                  <a:pt x="159224" y="4367284"/>
                </a:cubicBezTo>
                <a:cubicBezTo>
                  <a:pt x="150125" y="4233081"/>
                  <a:pt x="127379" y="3976048"/>
                  <a:pt x="118281" y="3616657"/>
                </a:cubicBezTo>
                <a:cubicBezTo>
                  <a:pt x="109183" y="3257266"/>
                  <a:pt x="100084" y="2474795"/>
                  <a:pt x="104633" y="2210938"/>
                </a:cubicBezTo>
                <a:cubicBezTo>
                  <a:pt x="109182" y="1947081"/>
                  <a:pt x="134203" y="2067636"/>
                  <a:pt x="145576" y="2033517"/>
                </a:cubicBezTo>
                <a:cubicBezTo>
                  <a:pt x="156949" y="1999398"/>
                  <a:pt x="161499" y="2008496"/>
                  <a:pt x="172872" y="2006221"/>
                </a:cubicBezTo>
                <a:cubicBezTo>
                  <a:pt x="184245" y="2003946"/>
                  <a:pt x="206991" y="2006221"/>
                  <a:pt x="213815" y="2019869"/>
                </a:cubicBezTo>
                <a:cubicBezTo>
                  <a:pt x="220639" y="2033517"/>
                  <a:pt x="216090" y="2038066"/>
                  <a:pt x="213815" y="2088108"/>
                </a:cubicBezTo>
                <a:cubicBezTo>
                  <a:pt x="211540" y="2138150"/>
                  <a:pt x="206991" y="2256430"/>
                  <a:pt x="200167" y="2320120"/>
                </a:cubicBezTo>
                <a:cubicBezTo>
                  <a:pt x="193343" y="2383810"/>
                  <a:pt x="175146" y="2429302"/>
                  <a:pt x="172872" y="2470245"/>
                </a:cubicBezTo>
                <a:cubicBezTo>
                  <a:pt x="170598" y="2511188"/>
                  <a:pt x="177422" y="2545308"/>
                  <a:pt x="186520" y="2565780"/>
                </a:cubicBezTo>
                <a:cubicBezTo>
                  <a:pt x="195618" y="2586252"/>
                  <a:pt x="216090" y="2593075"/>
                  <a:pt x="227463" y="2593075"/>
                </a:cubicBezTo>
                <a:cubicBezTo>
                  <a:pt x="238836" y="2593075"/>
                  <a:pt x="245660" y="2604449"/>
                  <a:pt x="254758" y="2565780"/>
                </a:cubicBezTo>
                <a:cubicBezTo>
                  <a:pt x="263856" y="2527111"/>
                  <a:pt x="284328" y="2461147"/>
                  <a:pt x="282054" y="2361063"/>
                </a:cubicBezTo>
                <a:cubicBezTo>
                  <a:pt x="279780" y="2260979"/>
                  <a:pt x="241111" y="2267803"/>
                  <a:pt x="241111" y="1965278"/>
                </a:cubicBezTo>
                <a:cubicBezTo>
                  <a:pt x="241111" y="1662753"/>
                  <a:pt x="272956" y="821141"/>
                  <a:pt x="282054" y="545911"/>
                </a:cubicBezTo>
                <a:cubicBezTo>
                  <a:pt x="291152" y="270681"/>
                  <a:pt x="286604" y="368490"/>
                  <a:pt x="295702" y="313899"/>
                </a:cubicBezTo>
                <a:cubicBezTo>
                  <a:pt x="304800" y="259308"/>
                  <a:pt x="320723" y="227464"/>
                  <a:pt x="336645" y="218365"/>
                </a:cubicBezTo>
                <a:cubicBezTo>
                  <a:pt x="352567" y="209267"/>
                  <a:pt x="377588" y="238837"/>
                  <a:pt x="391236" y="259308"/>
                </a:cubicBezTo>
                <a:cubicBezTo>
                  <a:pt x="404884" y="279779"/>
                  <a:pt x="420807" y="0"/>
                  <a:pt x="418532" y="341194"/>
                </a:cubicBezTo>
                <a:cubicBezTo>
                  <a:pt x="416257" y="682388"/>
                  <a:pt x="384412" y="1960729"/>
                  <a:pt x="377588" y="2306472"/>
                </a:cubicBezTo>
                <a:cubicBezTo>
                  <a:pt x="370764" y="2652215"/>
                  <a:pt x="370764" y="2367887"/>
                  <a:pt x="377588" y="2415654"/>
                </a:cubicBezTo>
                <a:cubicBezTo>
                  <a:pt x="384412" y="2463421"/>
                  <a:pt x="402609" y="2558955"/>
                  <a:pt x="418532" y="2593075"/>
                </a:cubicBezTo>
                <a:cubicBezTo>
                  <a:pt x="434455" y="2627195"/>
                  <a:pt x="459475" y="2622646"/>
                  <a:pt x="473123" y="2620371"/>
                </a:cubicBezTo>
                <a:cubicBezTo>
                  <a:pt x="486771" y="2618096"/>
                  <a:pt x="500418" y="2615821"/>
                  <a:pt x="500418" y="2579427"/>
                </a:cubicBezTo>
                <a:cubicBezTo>
                  <a:pt x="500418" y="2543033"/>
                  <a:pt x="482221" y="2488442"/>
                  <a:pt x="473123" y="2402006"/>
                </a:cubicBezTo>
                <a:cubicBezTo>
                  <a:pt x="464025" y="2315570"/>
                  <a:pt x="450376" y="2129051"/>
                  <a:pt x="445827" y="2060812"/>
                </a:cubicBezTo>
                <a:cubicBezTo>
                  <a:pt x="441278" y="1992573"/>
                  <a:pt x="441278" y="2006222"/>
                  <a:pt x="445827" y="1992574"/>
                </a:cubicBezTo>
                <a:cubicBezTo>
                  <a:pt x="450376" y="1978926"/>
                  <a:pt x="459475" y="1978926"/>
                  <a:pt x="473123" y="1978926"/>
                </a:cubicBezTo>
                <a:cubicBezTo>
                  <a:pt x="486771" y="1978926"/>
                  <a:pt x="514066" y="1976652"/>
                  <a:pt x="527714" y="1992574"/>
                </a:cubicBezTo>
                <a:cubicBezTo>
                  <a:pt x="541362" y="2008496"/>
                  <a:pt x="550460" y="1917511"/>
                  <a:pt x="555009" y="2074460"/>
                </a:cubicBezTo>
                <a:cubicBezTo>
                  <a:pt x="559558" y="2231409"/>
                  <a:pt x="566382" y="2586251"/>
                  <a:pt x="555009" y="2934269"/>
                </a:cubicBezTo>
                <a:cubicBezTo>
                  <a:pt x="543636" y="3282287"/>
                  <a:pt x="493594" y="3916908"/>
                  <a:pt x="486770" y="4162568"/>
                </a:cubicBezTo>
                <a:cubicBezTo>
                  <a:pt x="479946" y="4408228"/>
                  <a:pt x="498144" y="4358186"/>
                  <a:pt x="514066" y="4408227"/>
                </a:cubicBezTo>
                <a:cubicBezTo>
                  <a:pt x="529988" y="4458268"/>
                  <a:pt x="561833" y="4465092"/>
                  <a:pt x="582305" y="4462818"/>
                </a:cubicBezTo>
                <a:cubicBezTo>
                  <a:pt x="602777" y="4460544"/>
                  <a:pt x="636896" y="4426425"/>
                  <a:pt x="636896" y="4394580"/>
                </a:cubicBezTo>
                <a:cubicBezTo>
                  <a:pt x="636896" y="4362735"/>
                  <a:pt x="591403" y="4342263"/>
                  <a:pt x="582305" y="4271750"/>
                </a:cubicBezTo>
                <a:cubicBezTo>
                  <a:pt x="573207" y="4201237"/>
                  <a:pt x="586854" y="4037463"/>
                  <a:pt x="582305" y="3971499"/>
                </a:cubicBezTo>
                <a:cubicBezTo>
                  <a:pt x="577756" y="3905535"/>
                  <a:pt x="550460" y="3903260"/>
                  <a:pt x="555009" y="3875965"/>
                </a:cubicBezTo>
                <a:cubicBezTo>
                  <a:pt x="559558" y="3848670"/>
                  <a:pt x="589128" y="3812275"/>
                  <a:pt x="609600" y="3807726"/>
                </a:cubicBezTo>
                <a:cubicBezTo>
                  <a:pt x="630072" y="3803177"/>
                  <a:pt x="659642" y="3814550"/>
                  <a:pt x="677839" y="3848669"/>
                </a:cubicBezTo>
                <a:cubicBezTo>
                  <a:pt x="696036" y="3882788"/>
                  <a:pt x="711958" y="3939654"/>
                  <a:pt x="718782" y="4012442"/>
                </a:cubicBezTo>
                <a:cubicBezTo>
                  <a:pt x="725606" y="4085230"/>
                  <a:pt x="723331" y="3926006"/>
                  <a:pt x="718782" y="4285397"/>
                </a:cubicBezTo>
                <a:cubicBezTo>
                  <a:pt x="714233" y="4644788"/>
                  <a:pt x="689212" y="5829869"/>
                  <a:pt x="691487" y="6168788"/>
                </a:cubicBezTo>
                <a:cubicBezTo>
                  <a:pt x="693762" y="6507708"/>
                  <a:pt x="736979" y="6280245"/>
                  <a:pt x="732430" y="6318914"/>
                </a:cubicBezTo>
                <a:cubicBezTo>
                  <a:pt x="727881" y="6357583"/>
                  <a:pt x="732430" y="6362131"/>
                  <a:pt x="664191" y="6400800"/>
                </a:cubicBezTo>
                <a:cubicBezTo>
                  <a:pt x="595952" y="6439469"/>
                  <a:pt x="413982" y="6514532"/>
                  <a:pt x="322997" y="6550926"/>
                </a:cubicBezTo>
                <a:cubicBezTo>
                  <a:pt x="232012" y="6587320"/>
                  <a:pt x="168323" y="6605517"/>
                  <a:pt x="118281" y="6619165"/>
                </a:cubicBezTo>
                <a:cubicBezTo>
                  <a:pt x="68239" y="6632813"/>
                  <a:pt x="40943" y="6646460"/>
                  <a:pt x="22746" y="6632812"/>
                </a:cubicBezTo>
                <a:cubicBezTo>
                  <a:pt x="4549" y="6619164"/>
                  <a:pt x="2275" y="6560024"/>
                  <a:pt x="9099" y="6537278"/>
                </a:cubicBezTo>
                <a:cubicBezTo>
                  <a:pt x="15923" y="6514532"/>
                  <a:pt x="43218" y="6484962"/>
                  <a:pt x="63690" y="6482687"/>
                </a:cubicBez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2667000" cy="2316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smtClean="0"/>
              <a:t>6 views with the robot base</a:t>
            </a:r>
            <a:br>
              <a:rPr lang="en-US" sz="1800" smtClean="0"/>
            </a:br>
            <a:r>
              <a:rPr lang="en-US" sz="1800" smtClean="0"/>
              <a:t>Axial position of lift on robot is just approximate.</a:t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>We better not drive with the lift up!</a:t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endParaRPr lang="en-US" sz="1800" smtClean="0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>
            <a:lum bright="16000" contrast="2000"/>
          </a:blip>
          <a:srcRect l="30937" t="12500" r="46564" b="12500"/>
          <a:stretch>
            <a:fillRect/>
          </a:stretch>
        </p:blipFill>
        <p:spPr bwMode="auto">
          <a:xfrm>
            <a:off x="6400800" y="0"/>
            <a:ext cx="274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 cstate="print">
            <a:lum bright="14000" contrast="2000"/>
          </a:blip>
          <a:srcRect l="35017" t="11458" r="46997" b="11458"/>
          <a:stretch>
            <a:fillRect/>
          </a:stretch>
        </p:blipFill>
        <p:spPr bwMode="auto">
          <a:xfrm>
            <a:off x="4343400" y="0"/>
            <a:ext cx="213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5" cstate="print">
            <a:lum bright="14000"/>
          </a:blip>
          <a:srcRect l="33719" t="11459" r="51189" b="9792"/>
          <a:stretch>
            <a:fillRect/>
          </a:stretch>
        </p:blipFill>
        <p:spPr bwMode="auto">
          <a:xfrm>
            <a:off x="2667000" y="0"/>
            <a:ext cx="175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6" cstate="print">
            <a:lum bright="18000"/>
          </a:blip>
          <a:srcRect l="13542" t="8594" r="16856" b="16003"/>
          <a:stretch>
            <a:fillRect/>
          </a:stretch>
        </p:blipFill>
        <p:spPr bwMode="auto">
          <a:xfrm>
            <a:off x="0" y="2895600"/>
            <a:ext cx="274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46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1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38200"/>
            <a:ext cx="8763000" cy="500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924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229600" cy="452596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2400" dirty="0" err="1" smtClean="0"/>
              <a:t>Versapro</a:t>
            </a:r>
            <a:r>
              <a:rPr lang="en-US" sz="2400" dirty="0" smtClean="0"/>
              <a:t> Versa Wheel</a:t>
            </a:r>
          </a:p>
          <a:p>
            <a:pPr lvl="1"/>
            <a:r>
              <a:rPr lang="en-US" sz="2000" dirty="0" smtClean="0"/>
              <a:t>Cheap $5 </a:t>
            </a:r>
            <a:r>
              <a:rPr lang="en-US" sz="1800" dirty="0" smtClean="0"/>
              <a:t>(vs.  $10 one time + $4.33 for tread) </a:t>
            </a:r>
          </a:p>
          <a:p>
            <a:pPr lvl="2"/>
            <a:r>
              <a:rPr lang="en-US" sz="1400" dirty="0" smtClean="0"/>
              <a:t>Need to replace entire wheel when tread is worn</a:t>
            </a:r>
          </a:p>
          <a:p>
            <a:pPr lvl="2"/>
            <a:r>
              <a:rPr lang="en-US" sz="1400" dirty="0" smtClean="0"/>
              <a:t>Wear rate difference= ?? </a:t>
            </a:r>
          </a:p>
          <a:p>
            <a:pPr lvl="2"/>
            <a:r>
              <a:rPr lang="en-US" sz="1400" dirty="0" smtClean="0"/>
              <a:t>Need to use all 6 retaining screws – and </a:t>
            </a:r>
            <a:r>
              <a:rPr lang="en-US" sz="1400" dirty="0" err="1" smtClean="0"/>
              <a:t>Locktite</a:t>
            </a:r>
            <a:r>
              <a:rPr lang="en-US" sz="1400" dirty="0" smtClean="0"/>
              <a:t> or other?</a:t>
            </a:r>
          </a:p>
          <a:p>
            <a:pPr lvl="1"/>
            <a:r>
              <a:rPr lang="en-US" sz="2000" dirty="0" smtClean="0"/>
              <a:t>Good forward traction on rug : </a:t>
            </a:r>
            <a:r>
              <a:rPr lang="en-US" sz="2000" b="1" i="1" dirty="0" smtClean="0"/>
              <a:t>mu = 1.3</a:t>
            </a:r>
            <a:r>
              <a:rPr lang="en-US" sz="2000" b="1" i="1" dirty="0" smtClean="0">
                <a:solidFill>
                  <a:srgbClr val="FF0000"/>
                </a:solidFill>
              </a:rPr>
              <a:t>(!?)</a:t>
            </a:r>
          </a:p>
          <a:p>
            <a:pPr lvl="2"/>
            <a:r>
              <a:rPr lang="en-US" sz="1600" b="1" i="1" dirty="0" smtClean="0"/>
              <a:t>When new – wears pretty quick (1 competition)</a:t>
            </a:r>
          </a:p>
          <a:p>
            <a:pPr lvl="2"/>
            <a:r>
              <a:rPr lang="en-US" sz="1800" dirty="0" smtClean="0"/>
              <a:t>‘Cleat’ effect on rug</a:t>
            </a:r>
          </a:p>
          <a:p>
            <a:pPr lvl="2"/>
            <a:r>
              <a:rPr lang="en-US" sz="1800" dirty="0" smtClean="0"/>
              <a:t>sideways? or on smooth surface?</a:t>
            </a:r>
          </a:p>
          <a:p>
            <a:pPr lvl="2"/>
            <a:r>
              <a:rPr lang="en-US" sz="1800" dirty="0" smtClean="0"/>
              <a:t>May be questionable on polycarbonate surface (2012 bridge)?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83" t="22132" r="38382" b="49556"/>
          <a:stretch/>
        </p:blipFill>
        <p:spPr bwMode="auto">
          <a:xfrm>
            <a:off x="381001" y="4723652"/>
            <a:ext cx="4724400" cy="213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15000" y="4724400"/>
            <a:ext cx="32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http://www.vexrobotics.com/vexpro/wheels-and-hubs/217-2903.html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61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43598" r="6883" b="28201"/>
          <a:stretch/>
        </p:blipFill>
        <p:spPr bwMode="auto">
          <a:xfrm>
            <a:off x="6674157" y="2705099"/>
            <a:ext cx="2469843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02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38600" cy="678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343400" y="0"/>
            <a:ext cx="41910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layout – does not work!</a:t>
            </a:r>
          </a:p>
          <a:p>
            <a:r>
              <a:rPr lang="en-US" sz="2000" dirty="0" smtClean="0"/>
              <a:t>Tube not placed on lowest – 30” peg</a:t>
            </a:r>
          </a:p>
          <a:p>
            <a:endParaRPr lang="en-US" sz="2000" dirty="0"/>
          </a:p>
          <a:p>
            <a:r>
              <a:rPr lang="en-US" sz="2000" dirty="0" smtClean="0"/>
              <a:t>Can you fix it?</a:t>
            </a:r>
          </a:p>
          <a:p>
            <a:endParaRPr lang="en-US" sz="2000" dirty="0"/>
          </a:p>
          <a:p>
            <a:pPr marL="342900" indent="-342900">
              <a:buAutoNum type="arabicParenR"/>
            </a:pPr>
            <a:r>
              <a:rPr lang="en-US" sz="2000" dirty="0" smtClean="0"/>
              <a:t>Figure out where is arm pivot – height and distance from frame/bumper</a:t>
            </a:r>
          </a:p>
          <a:p>
            <a:pPr marL="342900" indent="-342900">
              <a:buAutoNum type="arabicParenR"/>
            </a:pPr>
            <a:endParaRPr lang="en-US" sz="2000" dirty="0" smtClean="0"/>
          </a:p>
          <a:p>
            <a:pPr marL="342900" indent="-342900">
              <a:buAutoNum type="arabicParenR"/>
            </a:pPr>
            <a:r>
              <a:rPr lang="en-US" sz="2000" dirty="0" smtClean="0"/>
              <a:t>How many extensions , how long is each?</a:t>
            </a:r>
          </a:p>
          <a:p>
            <a:pPr marL="342900" indent="-342900">
              <a:buAutoNum type="arabicParenR"/>
            </a:pPr>
            <a:endParaRPr lang="en-US" sz="2000" dirty="0"/>
          </a:p>
          <a:p>
            <a:pPr marL="342900" indent="-342900">
              <a:buAutoNum type="arabicParenR"/>
            </a:pPr>
            <a:r>
              <a:rPr lang="en-US" sz="2000" dirty="0" smtClean="0"/>
              <a:t>Bonus :</a:t>
            </a:r>
          </a:p>
          <a:p>
            <a:pPr marL="342900" indent="-342900"/>
            <a:r>
              <a:rPr lang="en-US" sz="2000" dirty="0"/>
              <a:t> </a:t>
            </a:r>
            <a:r>
              <a:rPr lang="en-US" sz="2000" dirty="0" smtClean="0"/>
              <a:t> Design system with fixed height  - no elevator - with telescoping or fixed arm </a:t>
            </a:r>
          </a:p>
          <a:p>
            <a:pPr marL="342900" indent="-342900"/>
            <a:r>
              <a:rPr lang="en-US" sz="2000" dirty="0" smtClean="0"/>
              <a:t>	That can reach all pegs</a:t>
            </a:r>
          </a:p>
          <a:p>
            <a:pPr marL="342900" indent="-342900"/>
            <a:endParaRPr lang="en-US" sz="2000" dirty="0" smtClean="0"/>
          </a:p>
          <a:p>
            <a:pPr marL="342900" indent="-342900"/>
            <a:r>
              <a:rPr lang="en-US" sz="2000" dirty="0"/>
              <a:t> </a:t>
            </a:r>
            <a:r>
              <a:rPr lang="en-US" sz="2000" dirty="0" smtClean="0"/>
              <a:t>a) What is fixed height of pivot?</a:t>
            </a:r>
          </a:p>
          <a:p>
            <a:pPr marL="342900" indent="-342900"/>
            <a:r>
              <a:rPr lang="en-US" sz="2000" dirty="0" smtClean="0"/>
              <a:t>b) What is arm </a:t>
            </a:r>
            <a:r>
              <a:rPr lang="en-US" sz="2000" dirty="0" err="1" smtClean="0"/>
              <a:t>config</a:t>
            </a:r>
            <a:r>
              <a:rPr lang="en-US" sz="2000" dirty="0" smtClean="0"/>
              <a:t>?</a:t>
            </a:r>
          </a:p>
          <a:p>
            <a:pPr marL="342900" indent="-342900"/>
            <a:r>
              <a:rPr lang="en-US" sz="2000" dirty="0"/>
              <a:t>	</a:t>
            </a:r>
            <a:r>
              <a:rPr lang="en-US" sz="2000" dirty="0" smtClean="0"/>
              <a:t>does it telescope?</a:t>
            </a:r>
          </a:p>
          <a:p>
            <a:pPr marL="342900" indent="-342900"/>
            <a:r>
              <a:rPr lang="en-US" sz="2000" dirty="0"/>
              <a:t>	</a:t>
            </a:r>
            <a:r>
              <a:rPr lang="en-US" sz="2000" dirty="0" smtClean="0"/>
              <a:t>claw type?</a:t>
            </a:r>
          </a:p>
          <a:p>
            <a:pPr marL="342900" indent="-342900"/>
            <a:endParaRPr lang="en-US" sz="2000" dirty="0"/>
          </a:p>
          <a:p>
            <a:pPr marL="342900" indent="-342900"/>
            <a:endParaRPr lang="en-US" sz="2000" dirty="0" smtClean="0"/>
          </a:p>
          <a:p>
            <a:pPr marL="342900" indent="-342900"/>
            <a:endParaRPr lang="en-US" sz="2000" dirty="0" smtClean="0"/>
          </a:p>
          <a:p>
            <a:pPr marL="342900" indent="-342900">
              <a:buAutoNum type="arabicParenR"/>
            </a:pPr>
            <a:endParaRPr lang="en-US" sz="2000" dirty="0" smtClean="0"/>
          </a:p>
          <a:p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981200" y="6019800"/>
            <a:ext cx="2286000" cy="533400"/>
            <a:chOff x="1981200" y="6019800"/>
            <a:chExt cx="2286000" cy="533400"/>
          </a:xfrm>
        </p:grpSpPr>
        <p:sp>
          <p:nvSpPr>
            <p:cNvPr id="4" name="Oval 3"/>
            <p:cNvSpPr/>
            <p:nvPr/>
          </p:nvSpPr>
          <p:spPr>
            <a:xfrm>
              <a:off x="1981200" y="6019800"/>
              <a:ext cx="7620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505200" y="6019800"/>
              <a:ext cx="7620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 rot="16200000">
            <a:off x="419100" y="3619500"/>
            <a:ext cx="2286000" cy="533400"/>
            <a:chOff x="1981200" y="6019800"/>
            <a:chExt cx="2286000" cy="533400"/>
          </a:xfrm>
        </p:grpSpPr>
        <p:sp>
          <p:nvSpPr>
            <p:cNvPr id="8" name="Oval 7"/>
            <p:cNvSpPr/>
            <p:nvPr/>
          </p:nvSpPr>
          <p:spPr>
            <a:xfrm>
              <a:off x="1981200" y="6019800"/>
              <a:ext cx="7620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505200" y="6019800"/>
              <a:ext cx="7620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84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Roller Claw Concept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219190"/>
          <a:ext cx="9144003" cy="5668393"/>
        </p:xfrm>
        <a:graphic>
          <a:graphicData uri="http://schemas.openxmlformats.org/drawingml/2006/table">
            <a:tbl>
              <a:tblPr/>
              <a:tblGrid>
                <a:gridCol w="2525539"/>
                <a:gridCol w="886154"/>
                <a:gridCol w="955385"/>
                <a:gridCol w="955385"/>
                <a:gridCol w="955385"/>
                <a:gridCol w="955385"/>
                <a:gridCol w="955385"/>
                <a:gridCol w="955385"/>
              </a:tblGrid>
              <a:tr h="345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Motor Name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Free Speed (RPM)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Stall Torque (N*m)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Stall Current (Amp)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Free Current (Amp)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Output RPM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Output RPS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CIM Motor         (FR801-001)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5310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Nippon-Denso Window Motor RH         (262100-3030)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Nippon-Denso Window Motor LH         (262100-3040)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FP 2011 (00801-0673)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20770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0.5324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108.7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120:1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173.08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RS-775 (18V model @ 18V)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RS-775 (18V model @ 12V)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0.783333333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86.66666667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63:1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206.35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RS-550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0.4862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63:1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306.35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RS-540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0.2788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63:1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266.67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RS-395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0.1176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63:1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246.03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2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2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2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2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2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2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2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2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2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2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2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2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2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2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2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2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2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2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2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2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2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38251" y="4600573"/>
            <a:ext cx="2638425" cy="180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/>
          </a:p>
        </p:txBody>
      </p:sp>
      <p:sp>
        <p:nvSpPr>
          <p:cNvPr id="6" name="Oval 5"/>
          <p:cNvSpPr/>
          <p:nvPr/>
        </p:nvSpPr>
        <p:spPr>
          <a:xfrm>
            <a:off x="3848102" y="4429123"/>
            <a:ext cx="609600" cy="552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/>
          </a:p>
        </p:txBody>
      </p:sp>
      <p:sp>
        <p:nvSpPr>
          <p:cNvPr id="7" name="Oval 6"/>
          <p:cNvSpPr/>
          <p:nvPr/>
        </p:nvSpPr>
        <p:spPr>
          <a:xfrm>
            <a:off x="6867526" y="3400423"/>
            <a:ext cx="638175" cy="600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/>
          </a:p>
        </p:txBody>
      </p:sp>
      <p:sp>
        <p:nvSpPr>
          <p:cNvPr id="8" name="Oval 7"/>
          <p:cNvSpPr/>
          <p:nvPr/>
        </p:nvSpPr>
        <p:spPr>
          <a:xfrm>
            <a:off x="6943726" y="5924549"/>
            <a:ext cx="552450" cy="552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6786564" y="4986336"/>
            <a:ext cx="1876424" cy="1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10501" y="4838698"/>
            <a:ext cx="491288" cy="264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10.5"</a:t>
            </a:r>
          </a:p>
        </p:txBody>
      </p:sp>
      <p:sp>
        <p:nvSpPr>
          <p:cNvPr id="11" name="Oval 10"/>
          <p:cNvSpPr/>
          <p:nvPr/>
        </p:nvSpPr>
        <p:spPr>
          <a:xfrm>
            <a:off x="2819401" y="4314823"/>
            <a:ext cx="180975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3474245" y="3750467"/>
            <a:ext cx="114300" cy="12430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64954" y="4463955"/>
            <a:ext cx="1072422" cy="4367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4972628" y="2805747"/>
            <a:ext cx="1490721" cy="26991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455446" y="2697955"/>
            <a:ext cx="428625" cy="30337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5144137" y="3734318"/>
            <a:ext cx="1495426" cy="30468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>
            <a:off x="4938714" y="4195762"/>
            <a:ext cx="1495426" cy="3067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5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701833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574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CAD </a:t>
            </a:r>
            <a:r>
              <a:rPr lang="en-US" i="1" dirty="0" smtClean="0"/>
              <a:t>can</a:t>
            </a:r>
            <a:r>
              <a:rPr lang="en-US" dirty="0" smtClean="0"/>
              <a:t> make Robot Designs that are cleaner, faster to build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02"/>
          <a:stretch/>
        </p:blipFill>
        <p:spPr bwMode="auto">
          <a:xfrm>
            <a:off x="0" y="1524000"/>
            <a:ext cx="4677384" cy="530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5" t="15020" r="51700" b="17125"/>
          <a:stretch/>
        </p:blipFill>
        <p:spPr bwMode="auto">
          <a:xfrm>
            <a:off x="4677384" y="1487129"/>
            <a:ext cx="4466616" cy="521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7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CADded</a:t>
            </a:r>
            <a:r>
              <a:rPr lang="en-US" dirty="0" smtClean="0"/>
              <a:t> Robots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9552"/>
            <a:ext cx="5197958" cy="564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248" y="1478526"/>
            <a:ext cx="39909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4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48307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Colsons</a:t>
            </a:r>
            <a:endParaRPr lang="en-US" sz="2800" dirty="0" smtClean="0"/>
          </a:p>
          <a:p>
            <a:pPr lvl="1"/>
            <a:r>
              <a:rPr lang="en-US" sz="2000" dirty="0" smtClean="0"/>
              <a:t>Hubs available from </a:t>
            </a:r>
            <a:r>
              <a:rPr lang="en-US" sz="2000" dirty="0" err="1" smtClean="0"/>
              <a:t>WCProducts</a:t>
            </a:r>
            <a:r>
              <a:rPr lang="en-US" sz="2000" dirty="0" smtClean="0"/>
              <a:t> &amp; </a:t>
            </a:r>
            <a:r>
              <a:rPr lang="en-US" sz="2000" dirty="0" err="1" smtClean="0"/>
              <a:t>RobotMarketplace</a:t>
            </a:r>
            <a:endParaRPr lang="en-US" sz="2000" dirty="0" smtClean="0"/>
          </a:p>
          <a:p>
            <a:pPr lvl="2"/>
            <a:r>
              <a:rPr lang="en-US" sz="1800" dirty="0" smtClean="0"/>
              <a:t>Design by Justin Foss – Team 558 Mentor </a:t>
            </a:r>
          </a:p>
          <a:p>
            <a:pPr lvl="2"/>
            <a:r>
              <a:rPr lang="en-US" sz="1800" dirty="0" smtClean="0"/>
              <a:t>$8 per wheel, </a:t>
            </a:r>
            <a:r>
              <a:rPr lang="en-US" sz="1800" i="1" dirty="0" smtClean="0"/>
              <a:t>$13 per hub</a:t>
            </a:r>
            <a:endParaRPr lang="en-US" sz="1800" dirty="0" smtClean="0"/>
          </a:p>
          <a:p>
            <a:pPr lvl="1"/>
            <a:r>
              <a:rPr lang="en-US" sz="2000" dirty="0" smtClean="0"/>
              <a:t>Good durability to traction</a:t>
            </a:r>
          </a:p>
          <a:p>
            <a:pPr lvl="2"/>
            <a:r>
              <a:rPr lang="en-US" sz="1600" dirty="0" smtClean="0"/>
              <a:t>Never need replacement</a:t>
            </a:r>
          </a:p>
          <a:p>
            <a:pPr lvl="1"/>
            <a:r>
              <a:rPr lang="en-US" sz="2000" dirty="0" smtClean="0"/>
              <a:t>Good traction on smooth surfaces</a:t>
            </a:r>
          </a:p>
          <a:p>
            <a:pPr lvl="1"/>
            <a:r>
              <a:rPr lang="en-US" sz="2000" dirty="0" smtClean="0"/>
              <a:t>Some teams (228) cut grooves for enhanced traction</a:t>
            </a:r>
          </a:p>
          <a:p>
            <a:pPr lvl="1"/>
            <a:r>
              <a:rPr lang="en-US" sz="2000" dirty="0" smtClean="0"/>
              <a:t>Very popular by some top teams </a:t>
            </a:r>
          </a:p>
          <a:p>
            <a:pPr lvl="2"/>
            <a:r>
              <a:rPr lang="en-US" sz="1600" dirty="0" smtClean="0"/>
              <a:t>Locally – 558, 228, 2168 all use them (also many top world teams)</a:t>
            </a:r>
          </a:p>
          <a:p>
            <a:pPr lvl="1"/>
            <a:endParaRPr lang="en-US" sz="2400" dirty="0"/>
          </a:p>
          <a:p>
            <a:pPr lvl="3"/>
            <a:endParaRPr lang="en-US" sz="1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21" y="4793985"/>
            <a:ext cx="2698224" cy="209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93985"/>
            <a:ext cx="2209800" cy="206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75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 Trade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876800"/>
            <a:ext cx="8458200" cy="1676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This is a somewhat subjective ranking </a:t>
            </a:r>
          </a:p>
          <a:p>
            <a:pPr lvl="1"/>
            <a:r>
              <a:rPr lang="en-US" sz="1800" dirty="0" smtClean="0"/>
              <a:t>Let’s get some data and make it objective?</a:t>
            </a:r>
          </a:p>
          <a:p>
            <a:pPr lvl="2"/>
            <a:r>
              <a:rPr lang="en-US" sz="1400" dirty="0" smtClean="0"/>
              <a:t>Focus on best options – </a:t>
            </a:r>
            <a:r>
              <a:rPr lang="en-US" sz="1400" dirty="0" err="1" smtClean="0"/>
              <a:t>Roughtop</a:t>
            </a:r>
            <a:r>
              <a:rPr lang="en-US" sz="1400" dirty="0" smtClean="0"/>
              <a:t>, </a:t>
            </a:r>
            <a:r>
              <a:rPr lang="en-US" sz="1400" dirty="0" err="1" smtClean="0"/>
              <a:t>Versapro</a:t>
            </a:r>
            <a:r>
              <a:rPr lang="en-US" sz="1400" dirty="0" smtClean="0"/>
              <a:t>, </a:t>
            </a:r>
            <a:r>
              <a:rPr lang="en-US" sz="1400" dirty="0" err="1" smtClean="0"/>
              <a:t>HiGrip</a:t>
            </a:r>
            <a:r>
              <a:rPr lang="en-US" sz="1400" dirty="0" smtClean="0"/>
              <a:t> KOP, and </a:t>
            </a:r>
            <a:r>
              <a:rPr lang="en-US" sz="1400" dirty="0" err="1" smtClean="0"/>
              <a:t>Colsons</a:t>
            </a:r>
            <a:r>
              <a:rPr lang="en-US" sz="1400" dirty="0" smtClean="0"/>
              <a:t> friction test</a:t>
            </a:r>
          </a:p>
          <a:p>
            <a:r>
              <a:rPr lang="en-US" sz="2000" dirty="0" smtClean="0"/>
              <a:t>Different games will weight different attributes differently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808121"/>
              </p:ext>
            </p:extLst>
          </p:nvPr>
        </p:nvGraphicFramePr>
        <p:xfrm>
          <a:off x="304799" y="990600"/>
          <a:ext cx="8556467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3" name="Worksheet" r:id="rId4" imgW="4924531" imgH="2104942" progId="Excel.Sheet.12">
                  <p:embed/>
                </p:oleObj>
              </mc:Choice>
              <mc:Fallback>
                <p:oleObj name="Worksheet" r:id="rId4" imgW="4924531" imgH="21049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799" y="990600"/>
                        <a:ext cx="8556467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14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Meccanum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8153400" cy="4038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Allows </a:t>
            </a:r>
            <a:r>
              <a:rPr lang="en-US" sz="2000" dirty="0"/>
              <a:t>easy implementation of “Holonomic” drive</a:t>
            </a:r>
          </a:p>
          <a:p>
            <a:pPr lvl="2">
              <a:spcBef>
                <a:spcPts val="1200"/>
              </a:spcBef>
            </a:pPr>
            <a:r>
              <a:rPr lang="en-US" sz="1600" dirty="0"/>
              <a:t>Ability to strafe and rotate </a:t>
            </a:r>
            <a:r>
              <a:rPr lang="en-US" sz="1600" dirty="0" smtClean="0"/>
              <a:t>independently,  fun</a:t>
            </a:r>
            <a:endParaRPr lang="en-US" sz="1600" dirty="0"/>
          </a:p>
          <a:p>
            <a:pPr>
              <a:spcBef>
                <a:spcPts val="1200"/>
              </a:spcBef>
            </a:pPr>
            <a:r>
              <a:rPr lang="en-US" sz="2000" dirty="0"/>
              <a:t>As seen in recent Star Trek Movies</a:t>
            </a:r>
            <a:r>
              <a:rPr lang="en-US" sz="2000" dirty="0" smtClean="0"/>
              <a:t>! (forklift scenes)</a:t>
            </a:r>
          </a:p>
          <a:p>
            <a:pPr lvl="1">
              <a:spcBef>
                <a:spcPts val="1200"/>
              </a:spcBef>
            </a:pPr>
            <a:r>
              <a:rPr lang="en-US" sz="1600" dirty="0">
                <a:hlinkClick r:id="rId3"/>
              </a:rPr>
              <a:t>https://www.youtube.com/watch?v=vAiwLRGsNrE</a:t>
            </a:r>
            <a:endParaRPr lang="en-US" sz="1600" dirty="0"/>
          </a:p>
          <a:p>
            <a:pPr>
              <a:spcBef>
                <a:spcPts val="1200"/>
              </a:spcBef>
            </a:pPr>
            <a:r>
              <a:rPr lang="en-US" sz="2000" dirty="0"/>
              <a:t>Used in 2011 “</a:t>
            </a:r>
            <a:r>
              <a:rPr lang="en-US" sz="2000" dirty="0" err="1"/>
              <a:t>Logomotion</a:t>
            </a:r>
            <a:r>
              <a:rPr lang="en-US" sz="2000" dirty="0"/>
              <a:t>” </a:t>
            </a:r>
            <a:r>
              <a:rPr lang="en-US" sz="2000" dirty="0" smtClean="0"/>
              <a:t> by Apple Pi</a:t>
            </a:r>
            <a:endParaRPr lang="en-US" sz="2000" dirty="0"/>
          </a:p>
          <a:p>
            <a:pPr lvl="1">
              <a:spcBef>
                <a:spcPts val="1200"/>
              </a:spcBef>
            </a:pPr>
            <a:r>
              <a:rPr lang="en-US" sz="1600" dirty="0"/>
              <a:t>Allowed easy </a:t>
            </a:r>
            <a:r>
              <a:rPr lang="en-US" sz="1400" dirty="0"/>
              <a:t>alignment</a:t>
            </a:r>
            <a:r>
              <a:rPr lang="en-US" sz="1600" dirty="0"/>
              <a:t> of tubes to </a:t>
            </a:r>
            <a:r>
              <a:rPr lang="en-US" sz="1600" dirty="0" smtClean="0"/>
              <a:t>pegs and for </a:t>
            </a:r>
            <a:r>
              <a:rPr lang="en-US" sz="1600" dirty="0" err="1" smtClean="0"/>
              <a:t>minibot</a:t>
            </a:r>
            <a:r>
              <a:rPr lang="en-US" sz="1600" dirty="0" smtClean="0"/>
              <a:t> deployment</a:t>
            </a:r>
          </a:p>
          <a:p>
            <a:pPr lvl="1"/>
            <a:r>
              <a:rPr lang="en-US" sz="1500" dirty="0">
                <a:hlinkClick r:id="rId4"/>
              </a:rPr>
              <a:t>http://www.applepirobotics.org/media/videos-2/</a:t>
            </a:r>
            <a:endParaRPr lang="en-US" sz="1500" dirty="0"/>
          </a:p>
          <a:p>
            <a:pPr lvl="3"/>
            <a:r>
              <a:rPr lang="en-US" sz="1300" dirty="0"/>
              <a:t>Look at  ~2:40 &amp; </a:t>
            </a:r>
            <a:r>
              <a:rPr lang="en-US" sz="1300" dirty="0" smtClean="0"/>
              <a:t>11:20</a:t>
            </a:r>
            <a:endParaRPr lang="en-US" sz="1200" dirty="0"/>
          </a:p>
          <a:p>
            <a:pPr>
              <a:spcBef>
                <a:spcPts val="1200"/>
              </a:spcBef>
            </a:pPr>
            <a:r>
              <a:rPr lang="en-US" sz="2000" dirty="0"/>
              <a:t>Shortcoming is pushing power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Angled wheels lose 30% of their pushing power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In 2011 in CT finals we were shut down due to pushing </a:t>
            </a:r>
            <a:r>
              <a:rPr lang="en-US" sz="1600" dirty="0" smtClean="0"/>
              <a:t>power</a:t>
            </a:r>
          </a:p>
          <a:p>
            <a:pPr lvl="1">
              <a:spcBef>
                <a:spcPts val="1200"/>
              </a:spcBef>
            </a:pPr>
            <a:r>
              <a:rPr lang="en-US" sz="1600" dirty="0" smtClean="0"/>
              <a:t>Top national teams have said they put </a:t>
            </a:r>
            <a:r>
              <a:rPr lang="en-US" sz="1600" dirty="0" err="1" smtClean="0"/>
              <a:t>Meccanums</a:t>
            </a:r>
            <a:r>
              <a:rPr lang="en-US" sz="1600" dirty="0" smtClean="0"/>
              <a:t> on DNP list.</a:t>
            </a:r>
            <a:endParaRPr lang="en-US" sz="1600" dirty="0"/>
          </a:p>
          <a:p>
            <a:pPr>
              <a:spcBef>
                <a:spcPts val="1200"/>
              </a:spcBef>
            </a:pP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838200" y="5978686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www.youtube.com/watch?v=8XkgUBZqWdA</a:t>
            </a:r>
            <a:endParaRPr lang="en-US" dirty="0" smtClean="0"/>
          </a:p>
          <a:p>
            <a:r>
              <a:rPr lang="en-US" dirty="0" smtClean="0"/>
              <a:t>Another view of a basic </a:t>
            </a:r>
            <a:r>
              <a:rPr lang="en-US" dirty="0" err="1" smtClean="0"/>
              <a:t>meccanum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473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Modular Hybrid drive units </a:t>
            </a:r>
            <a:br>
              <a:rPr lang="en-US" sz="3200" dirty="0" smtClean="0"/>
            </a:br>
            <a:r>
              <a:rPr lang="en-US" sz="2400" dirty="0" err="1" smtClean="0"/>
              <a:t>Units</a:t>
            </a:r>
            <a:r>
              <a:rPr lang="en-US" sz="2400" dirty="0" smtClean="0"/>
              <a:t> can be rotated and then act as tank drive (</a:t>
            </a:r>
            <a:r>
              <a:rPr lang="en-US" sz="2400" dirty="0" err="1" smtClean="0"/>
              <a:t>Octanum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1816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Hybrid drive actuated typically  by pneumatics 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Provides maneuverability of Meccanum 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With pushing power when needed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Extensive driver training required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0" t="12500" r="38757" b="8333"/>
          <a:stretch/>
        </p:blipFill>
        <p:spPr bwMode="auto">
          <a:xfrm>
            <a:off x="1088393" y="3309257"/>
            <a:ext cx="3255007" cy="321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7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en-US" sz="3200" dirty="0" smtClean="0">
                <a:cs typeface="Arial" charset="0"/>
              </a:rPr>
              <a:t>Swerve Drive = Crab + Rotation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31324" y="990600"/>
            <a:ext cx="8686800" cy="609600"/>
          </a:xfrm>
        </p:spPr>
        <p:txBody>
          <a:bodyPr>
            <a:noAutofit/>
          </a:bodyPr>
          <a:lstStyle/>
          <a:p>
            <a:r>
              <a:rPr lang="en-US" altLang="en-US" sz="1600" dirty="0">
                <a:cs typeface="Arial" charset="0"/>
              </a:rPr>
              <a:t>Unicorn – fully independent drive allows Strafe + </a:t>
            </a:r>
            <a:r>
              <a:rPr lang="en-US" altLang="en-US" sz="1600" dirty="0" smtClean="0">
                <a:cs typeface="Arial" charset="0"/>
              </a:rPr>
              <a:t>Rotation</a:t>
            </a:r>
          </a:p>
          <a:p>
            <a:r>
              <a:rPr lang="en-US" sz="1600" dirty="0" smtClean="0">
                <a:cs typeface="Arial" charset="0"/>
              </a:rPr>
              <a:t>No skidding when turning and immediate change in direction improves speed and  strength</a:t>
            </a:r>
            <a:endParaRPr lang="en-US" sz="1600" dirty="0"/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5684838" y="4927600"/>
            <a:ext cx="34591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“Unicorn” or Fully Independent Swerve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Each wheel to be driven and steered independently,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Also able to turn infinite rotations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8 motors required, requires 4 PID Feedback controls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grpSp>
        <p:nvGrpSpPr>
          <p:cNvPr id="6148" name="Group 1"/>
          <p:cNvGrpSpPr>
            <a:grpSpLocks/>
          </p:cNvGrpSpPr>
          <p:nvPr/>
        </p:nvGrpSpPr>
        <p:grpSpPr bwMode="auto">
          <a:xfrm>
            <a:off x="153988" y="1908175"/>
            <a:ext cx="8883650" cy="3157538"/>
            <a:chOff x="153988" y="1908175"/>
            <a:chExt cx="8883650" cy="3157538"/>
          </a:xfrm>
        </p:grpSpPr>
        <p:grpSp>
          <p:nvGrpSpPr>
            <p:cNvPr id="6153" name="Group 4"/>
            <p:cNvGrpSpPr>
              <a:grpSpLocks/>
            </p:cNvGrpSpPr>
            <p:nvPr/>
          </p:nvGrpSpPr>
          <p:grpSpPr bwMode="auto">
            <a:xfrm>
              <a:off x="6502400" y="2451100"/>
              <a:ext cx="2147888" cy="2276475"/>
              <a:chOff x="6805517" y="2579502"/>
              <a:chExt cx="1273378" cy="148556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952337" y="2609545"/>
                <a:ext cx="956210" cy="12680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V="1">
                <a:off x="6975866" y="3053971"/>
                <a:ext cx="885623" cy="38019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ounded Rectangle 8"/>
              <p:cNvSpPr/>
              <p:nvPr/>
            </p:nvSpPr>
            <p:spPr>
              <a:xfrm rot="16676559">
                <a:off x="6765299" y="3854499"/>
                <a:ext cx="375017" cy="46117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 rot="14713160">
                <a:off x="7721038" y="3838394"/>
                <a:ext cx="375017" cy="45175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9426476">
                <a:off x="6805517" y="2584682"/>
                <a:ext cx="340697" cy="50762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772559">
                <a:off x="7738198" y="2579502"/>
                <a:ext cx="340697" cy="50762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7245976" y="3053971"/>
                <a:ext cx="368931" cy="380197"/>
              </a:xfrm>
              <a:custGeom>
                <a:avLst/>
                <a:gdLst>
                  <a:gd name="connsiteX0" fmla="*/ 124972 w 360499"/>
                  <a:gd name="connsiteY0" fmla="*/ 0 h 295285"/>
                  <a:gd name="connsiteX1" fmla="*/ 281 w 360499"/>
                  <a:gd name="connsiteY1" fmla="*/ 138545 h 295285"/>
                  <a:gd name="connsiteX2" fmla="*/ 97262 w 360499"/>
                  <a:gd name="connsiteY2" fmla="*/ 277091 h 295285"/>
                  <a:gd name="connsiteX3" fmla="*/ 291226 w 360499"/>
                  <a:gd name="connsiteY3" fmla="*/ 277091 h 295285"/>
                  <a:gd name="connsiteX4" fmla="*/ 360499 w 360499"/>
                  <a:gd name="connsiteY4" fmla="*/ 124691 h 295285"/>
                  <a:gd name="connsiteX5" fmla="*/ 291226 w 360499"/>
                  <a:gd name="connsiteY5" fmla="*/ 55418 h 295285"/>
                  <a:gd name="connsiteX0" fmla="*/ 124972 w 361102"/>
                  <a:gd name="connsiteY0" fmla="*/ 14098 h 309383"/>
                  <a:gd name="connsiteX1" fmla="*/ 281 w 361102"/>
                  <a:gd name="connsiteY1" fmla="*/ 152643 h 309383"/>
                  <a:gd name="connsiteX2" fmla="*/ 97262 w 361102"/>
                  <a:gd name="connsiteY2" fmla="*/ 291189 h 309383"/>
                  <a:gd name="connsiteX3" fmla="*/ 291226 w 361102"/>
                  <a:gd name="connsiteY3" fmla="*/ 291189 h 309383"/>
                  <a:gd name="connsiteX4" fmla="*/ 360499 w 361102"/>
                  <a:gd name="connsiteY4" fmla="*/ 138789 h 309383"/>
                  <a:gd name="connsiteX5" fmla="*/ 259142 w 361102"/>
                  <a:gd name="connsiteY5" fmla="*/ 0 h 309383"/>
                  <a:gd name="connsiteX0" fmla="*/ 124985 w 362407"/>
                  <a:gd name="connsiteY0" fmla="*/ 14098 h 301800"/>
                  <a:gd name="connsiteX1" fmla="*/ 294 w 362407"/>
                  <a:gd name="connsiteY1" fmla="*/ 152643 h 301800"/>
                  <a:gd name="connsiteX2" fmla="*/ 97275 w 362407"/>
                  <a:gd name="connsiteY2" fmla="*/ 291189 h 301800"/>
                  <a:gd name="connsiteX3" fmla="*/ 307281 w 362407"/>
                  <a:gd name="connsiteY3" fmla="*/ 275147 h 301800"/>
                  <a:gd name="connsiteX4" fmla="*/ 360512 w 362407"/>
                  <a:gd name="connsiteY4" fmla="*/ 138789 h 301800"/>
                  <a:gd name="connsiteX5" fmla="*/ 259155 w 362407"/>
                  <a:gd name="connsiteY5" fmla="*/ 0 h 301800"/>
                  <a:gd name="connsiteX0" fmla="*/ 124985 w 362407"/>
                  <a:gd name="connsiteY0" fmla="*/ 14098 h 301800"/>
                  <a:gd name="connsiteX1" fmla="*/ 294 w 362407"/>
                  <a:gd name="connsiteY1" fmla="*/ 152643 h 301800"/>
                  <a:gd name="connsiteX2" fmla="*/ 97275 w 362407"/>
                  <a:gd name="connsiteY2" fmla="*/ 291189 h 301800"/>
                  <a:gd name="connsiteX3" fmla="*/ 307281 w 362407"/>
                  <a:gd name="connsiteY3" fmla="*/ 275147 h 301800"/>
                  <a:gd name="connsiteX4" fmla="*/ 360512 w 362407"/>
                  <a:gd name="connsiteY4" fmla="*/ 138789 h 301800"/>
                  <a:gd name="connsiteX5" fmla="*/ 259155 w 362407"/>
                  <a:gd name="connsiteY5" fmla="*/ 0 h 301800"/>
                  <a:gd name="connsiteX0" fmla="*/ 124985 w 362407"/>
                  <a:gd name="connsiteY0" fmla="*/ 14098 h 301800"/>
                  <a:gd name="connsiteX1" fmla="*/ 294 w 362407"/>
                  <a:gd name="connsiteY1" fmla="*/ 152643 h 301800"/>
                  <a:gd name="connsiteX2" fmla="*/ 97275 w 362407"/>
                  <a:gd name="connsiteY2" fmla="*/ 291189 h 301800"/>
                  <a:gd name="connsiteX3" fmla="*/ 307281 w 362407"/>
                  <a:gd name="connsiteY3" fmla="*/ 275147 h 301800"/>
                  <a:gd name="connsiteX4" fmla="*/ 360512 w 362407"/>
                  <a:gd name="connsiteY4" fmla="*/ 138789 h 301800"/>
                  <a:gd name="connsiteX5" fmla="*/ 259155 w 362407"/>
                  <a:gd name="connsiteY5" fmla="*/ 0 h 301800"/>
                  <a:gd name="connsiteX0" fmla="*/ 124985 w 362407"/>
                  <a:gd name="connsiteY0" fmla="*/ 14098 h 302024"/>
                  <a:gd name="connsiteX1" fmla="*/ 294 w 362407"/>
                  <a:gd name="connsiteY1" fmla="*/ 152643 h 302024"/>
                  <a:gd name="connsiteX2" fmla="*/ 97275 w 362407"/>
                  <a:gd name="connsiteY2" fmla="*/ 291189 h 302024"/>
                  <a:gd name="connsiteX3" fmla="*/ 307281 w 362407"/>
                  <a:gd name="connsiteY3" fmla="*/ 275147 h 302024"/>
                  <a:gd name="connsiteX4" fmla="*/ 360512 w 362407"/>
                  <a:gd name="connsiteY4" fmla="*/ 133442 h 302024"/>
                  <a:gd name="connsiteX5" fmla="*/ 259155 w 362407"/>
                  <a:gd name="connsiteY5" fmla="*/ 0 h 302024"/>
                  <a:gd name="connsiteX0" fmla="*/ 124985 w 372638"/>
                  <a:gd name="connsiteY0" fmla="*/ 14098 h 301368"/>
                  <a:gd name="connsiteX1" fmla="*/ 294 w 372638"/>
                  <a:gd name="connsiteY1" fmla="*/ 152643 h 301368"/>
                  <a:gd name="connsiteX2" fmla="*/ 97275 w 372638"/>
                  <a:gd name="connsiteY2" fmla="*/ 291189 h 301368"/>
                  <a:gd name="connsiteX3" fmla="*/ 307281 w 372638"/>
                  <a:gd name="connsiteY3" fmla="*/ 275147 h 301368"/>
                  <a:gd name="connsiteX4" fmla="*/ 371207 w 372638"/>
                  <a:gd name="connsiteY4" fmla="*/ 149484 h 301368"/>
                  <a:gd name="connsiteX5" fmla="*/ 259155 w 372638"/>
                  <a:gd name="connsiteY5" fmla="*/ 0 h 301368"/>
                  <a:gd name="connsiteX0" fmla="*/ 124985 w 374295"/>
                  <a:gd name="connsiteY0" fmla="*/ 14098 h 301368"/>
                  <a:gd name="connsiteX1" fmla="*/ 294 w 374295"/>
                  <a:gd name="connsiteY1" fmla="*/ 152643 h 301368"/>
                  <a:gd name="connsiteX2" fmla="*/ 97275 w 374295"/>
                  <a:gd name="connsiteY2" fmla="*/ 291189 h 301368"/>
                  <a:gd name="connsiteX3" fmla="*/ 307281 w 374295"/>
                  <a:gd name="connsiteY3" fmla="*/ 275147 h 301368"/>
                  <a:gd name="connsiteX4" fmla="*/ 371207 w 374295"/>
                  <a:gd name="connsiteY4" fmla="*/ 149484 h 301368"/>
                  <a:gd name="connsiteX5" fmla="*/ 259155 w 374295"/>
                  <a:gd name="connsiteY5" fmla="*/ 0 h 301368"/>
                  <a:gd name="connsiteX0" fmla="*/ 114348 w 363658"/>
                  <a:gd name="connsiteY0" fmla="*/ 14098 h 300740"/>
                  <a:gd name="connsiteX1" fmla="*/ 352 w 363658"/>
                  <a:gd name="connsiteY1" fmla="*/ 161133 h 300740"/>
                  <a:gd name="connsiteX2" fmla="*/ 86638 w 363658"/>
                  <a:gd name="connsiteY2" fmla="*/ 291189 h 300740"/>
                  <a:gd name="connsiteX3" fmla="*/ 296644 w 363658"/>
                  <a:gd name="connsiteY3" fmla="*/ 275147 h 300740"/>
                  <a:gd name="connsiteX4" fmla="*/ 360570 w 363658"/>
                  <a:gd name="connsiteY4" fmla="*/ 149484 h 300740"/>
                  <a:gd name="connsiteX5" fmla="*/ 248518 w 363658"/>
                  <a:gd name="connsiteY5" fmla="*/ 0 h 300740"/>
                  <a:gd name="connsiteX0" fmla="*/ 119664 w 368974"/>
                  <a:gd name="connsiteY0" fmla="*/ 14098 h 301682"/>
                  <a:gd name="connsiteX1" fmla="*/ 320 w 368974"/>
                  <a:gd name="connsiteY1" fmla="*/ 148399 h 301682"/>
                  <a:gd name="connsiteX2" fmla="*/ 91954 w 368974"/>
                  <a:gd name="connsiteY2" fmla="*/ 291189 h 301682"/>
                  <a:gd name="connsiteX3" fmla="*/ 301960 w 368974"/>
                  <a:gd name="connsiteY3" fmla="*/ 275147 h 301682"/>
                  <a:gd name="connsiteX4" fmla="*/ 365886 w 368974"/>
                  <a:gd name="connsiteY4" fmla="*/ 149484 h 301682"/>
                  <a:gd name="connsiteX5" fmla="*/ 253834 w 368974"/>
                  <a:gd name="connsiteY5" fmla="*/ 0 h 301682"/>
                  <a:gd name="connsiteX0" fmla="*/ 121890 w 371200"/>
                  <a:gd name="connsiteY0" fmla="*/ 14098 h 301682"/>
                  <a:gd name="connsiteX1" fmla="*/ 2546 w 371200"/>
                  <a:gd name="connsiteY1" fmla="*/ 148399 h 301682"/>
                  <a:gd name="connsiteX2" fmla="*/ 94180 w 371200"/>
                  <a:gd name="connsiteY2" fmla="*/ 291189 h 301682"/>
                  <a:gd name="connsiteX3" fmla="*/ 304186 w 371200"/>
                  <a:gd name="connsiteY3" fmla="*/ 275147 h 301682"/>
                  <a:gd name="connsiteX4" fmla="*/ 368112 w 371200"/>
                  <a:gd name="connsiteY4" fmla="*/ 149484 h 301682"/>
                  <a:gd name="connsiteX5" fmla="*/ 256060 w 371200"/>
                  <a:gd name="connsiteY5" fmla="*/ 0 h 301682"/>
                  <a:gd name="connsiteX0" fmla="*/ 119738 w 369048"/>
                  <a:gd name="connsiteY0" fmla="*/ 14098 h 301682"/>
                  <a:gd name="connsiteX1" fmla="*/ 394 w 369048"/>
                  <a:gd name="connsiteY1" fmla="*/ 148399 h 301682"/>
                  <a:gd name="connsiteX2" fmla="*/ 92028 w 369048"/>
                  <a:gd name="connsiteY2" fmla="*/ 291189 h 301682"/>
                  <a:gd name="connsiteX3" fmla="*/ 302034 w 369048"/>
                  <a:gd name="connsiteY3" fmla="*/ 275147 h 301682"/>
                  <a:gd name="connsiteX4" fmla="*/ 365960 w 369048"/>
                  <a:gd name="connsiteY4" fmla="*/ 149484 h 301682"/>
                  <a:gd name="connsiteX5" fmla="*/ 253908 w 369048"/>
                  <a:gd name="connsiteY5" fmla="*/ 0 h 301682"/>
                  <a:gd name="connsiteX0" fmla="*/ 119768 w 369078"/>
                  <a:gd name="connsiteY0" fmla="*/ 14098 h 301682"/>
                  <a:gd name="connsiteX1" fmla="*/ 424 w 369078"/>
                  <a:gd name="connsiteY1" fmla="*/ 148399 h 301682"/>
                  <a:gd name="connsiteX2" fmla="*/ 92058 w 369078"/>
                  <a:gd name="connsiteY2" fmla="*/ 291189 h 301682"/>
                  <a:gd name="connsiteX3" fmla="*/ 302064 w 369078"/>
                  <a:gd name="connsiteY3" fmla="*/ 275147 h 301682"/>
                  <a:gd name="connsiteX4" fmla="*/ 365990 w 369078"/>
                  <a:gd name="connsiteY4" fmla="*/ 149484 h 301682"/>
                  <a:gd name="connsiteX5" fmla="*/ 253938 w 369078"/>
                  <a:gd name="connsiteY5" fmla="*/ 0 h 301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9078" h="301682">
                    <a:moveTo>
                      <a:pt x="119768" y="14098"/>
                    </a:moveTo>
                    <a:cubicBezTo>
                      <a:pt x="54384" y="56035"/>
                      <a:pt x="-5652" y="102217"/>
                      <a:pt x="424" y="148399"/>
                    </a:cubicBezTo>
                    <a:cubicBezTo>
                      <a:pt x="6500" y="194581"/>
                      <a:pt x="41785" y="270064"/>
                      <a:pt x="92058" y="291189"/>
                    </a:cubicBezTo>
                    <a:cubicBezTo>
                      <a:pt x="142331" y="312314"/>
                      <a:pt x="256409" y="298764"/>
                      <a:pt x="302064" y="275147"/>
                    </a:cubicBezTo>
                    <a:cubicBezTo>
                      <a:pt x="347719" y="251530"/>
                      <a:pt x="379359" y="200690"/>
                      <a:pt x="365990" y="149484"/>
                    </a:cubicBezTo>
                    <a:cubicBezTo>
                      <a:pt x="352621" y="98278"/>
                      <a:pt x="358089" y="117764"/>
                      <a:pt x="253938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headEnd type="arrow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154" name="TextBox 13"/>
            <p:cNvSpPr txBox="1">
              <a:spLocks noChangeArrowheads="1"/>
            </p:cNvSpPr>
            <p:nvPr/>
          </p:nvSpPr>
          <p:spPr bwMode="auto">
            <a:xfrm>
              <a:off x="5480050" y="3108325"/>
              <a:ext cx="588963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latin typeface="Arial" charset="0"/>
                </a:rPr>
                <a:t>=</a:t>
              </a:r>
            </a:p>
          </p:txBody>
        </p:sp>
        <p:grpSp>
          <p:nvGrpSpPr>
            <p:cNvPr id="6155" name="Group 14"/>
            <p:cNvGrpSpPr>
              <a:grpSpLocks/>
            </p:cNvGrpSpPr>
            <p:nvPr/>
          </p:nvGrpSpPr>
          <p:grpSpPr bwMode="auto">
            <a:xfrm>
              <a:off x="530225" y="2484438"/>
              <a:ext cx="2068513" cy="1995487"/>
              <a:chOff x="1248832" y="2880147"/>
              <a:chExt cx="1338462" cy="1333654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438867" y="2922586"/>
                <a:ext cx="956337" cy="126787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V="1">
                <a:off x="1504609" y="3349101"/>
                <a:ext cx="788901" cy="38938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ounded Rectangle 18"/>
              <p:cNvSpPr/>
              <p:nvPr/>
            </p:nvSpPr>
            <p:spPr>
              <a:xfrm rot="19768801">
                <a:off x="1248832" y="2885452"/>
                <a:ext cx="362607" cy="5198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9745954">
                <a:off x="2213388" y="4166057"/>
                <a:ext cx="362607" cy="47744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 rot="19900516">
                <a:off x="1253968" y="4164996"/>
                <a:ext cx="363634" cy="47745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19745331">
                <a:off x="2224687" y="2880147"/>
                <a:ext cx="362607" cy="47744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156" name="TextBox 25"/>
            <p:cNvSpPr txBox="1">
              <a:spLocks noChangeArrowheads="1"/>
            </p:cNvSpPr>
            <p:nvPr/>
          </p:nvSpPr>
          <p:spPr bwMode="auto">
            <a:xfrm>
              <a:off x="2774950" y="3016250"/>
              <a:ext cx="633413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0">
                  <a:latin typeface="Arial" charset="0"/>
                </a:rPr>
                <a:t>+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703638" y="2593975"/>
              <a:ext cx="1477962" cy="18986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 rot="19054085">
              <a:off x="3409950" y="2555875"/>
              <a:ext cx="561975" cy="77788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 rot="18822583">
              <a:off x="4901406" y="4456907"/>
              <a:ext cx="560387" cy="6985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 rot="13789252">
              <a:off x="3418681" y="4455319"/>
              <a:ext cx="560388" cy="6985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 rot="2576314">
              <a:off x="4916488" y="2543175"/>
              <a:ext cx="560387" cy="71438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130675" y="3205163"/>
              <a:ext cx="622300" cy="582612"/>
            </a:xfrm>
            <a:custGeom>
              <a:avLst/>
              <a:gdLst>
                <a:gd name="connsiteX0" fmla="*/ 124972 w 360499"/>
                <a:gd name="connsiteY0" fmla="*/ 0 h 295285"/>
                <a:gd name="connsiteX1" fmla="*/ 281 w 360499"/>
                <a:gd name="connsiteY1" fmla="*/ 138545 h 295285"/>
                <a:gd name="connsiteX2" fmla="*/ 97262 w 360499"/>
                <a:gd name="connsiteY2" fmla="*/ 277091 h 295285"/>
                <a:gd name="connsiteX3" fmla="*/ 291226 w 360499"/>
                <a:gd name="connsiteY3" fmla="*/ 277091 h 295285"/>
                <a:gd name="connsiteX4" fmla="*/ 360499 w 360499"/>
                <a:gd name="connsiteY4" fmla="*/ 124691 h 295285"/>
                <a:gd name="connsiteX5" fmla="*/ 291226 w 360499"/>
                <a:gd name="connsiteY5" fmla="*/ 55418 h 295285"/>
                <a:gd name="connsiteX0" fmla="*/ 124972 w 361102"/>
                <a:gd name="connsiteY0" fmla="*/ 14098 h 309383"/>
                <a:gd name="connsiteX1" fmla="*/ 281 w 361102"/>
                <a:gd name="connsiteY1" fmla="*/ 152643 h 309383"/>
                <a:gd name="connsiteX2" fmla="*/ 97262 w 361102"/>
                <a:gd name="connsiteY2" fmla="*/ 291189 h 309383"/>
                <a:gd name="connsiteX3" fmla="*/ 291226 w 361102"/>
                <a:gd name="connsiteY3" fmla="*/ 291189 h 309383"/>
                <a:gd name="connsiteX4" fmla="*/ 360499 w 361102"/>
                <a:gd name="connsiteY4" fmla="*/ 138789 h 309383"/>
                <a:gd name="connsiteX5" fmla="*/ 259142 w 361102"/>
                <a:gd name="connsiteY5" fmla="*/ 0 h 309383"/>
                <a:gd name="connsiteX0" fmla="*/ 124985 w 362407"/>
                <a:gd name="connsiteY0" fmla="*/ 14098 h 301800"/>
                <a:gd name="connsiteX1" fmla="*/ 294 w 362407"/>
                <a:gd name="connsiteY1" fmla="*/ 152643 h 301800"/>
                <a:gd name="connsiteX2" fmla="*/ 97275 w 362407"/>
                <a:gd name="connsiteY2" fmla="*/ 291189 h 301800"/>
                <a:gd name="connsiteX3" fmla="*/ 307281 w 362407"/>
                <a:gd name="connsiteY3" fmla="*/ 275147 h 301800"/>
                <a:gd name="connsiteX4" fmla="*/ 360512 w 362407"/>
                <a:gd name="connsiteY4" fmla="*/ 138789 h 301800"/>
                <a:gd name="connsiteX5" fmla="*/ 259155 w 362407"/>
                <a:gd name="connsiteY5" fmla="*/ 0 h 301800"/>
                <a:gd name="connsiteX0" fmla="*/ 124985 w 362407"/>
                <a:gd name="connsiteY0" fmla="*/ 14098 h 301800"/>
                <a:gd name="connsiteX1" fmla="*/ 294 w 362407"/>
                <a:gd name="connsiteY1" fmla="*/ 152643 h 301800"/>
                <a:gd name="connsiteX2" fmla="*/ 97275 w 362407"/>
                <a:gd name="connsiteY2" fmla="*/ 291189 h 301800"/>
                <a:gd name="connsiteX3" fmla="*/ 307281 w 362407"/>
                <a:gd name="connsiteY3" fmla="*/ 275147 h 301800"/>
                <a:gd name="connsiteX4" fmla="*/ 360512 w 362407"/>
                <a:gd name="connsiteY4" fmla="*/ 138789 h 301800"/>
                <a:gd name="connsiteX5" fmla="*/ 259155 w 362407"/>
                <a:gd name="connsiteY5" fmla="*/ 0 h 301800"/>
                <a:gd name="connsiteX0" fmla="*/ 124985 w 362407"/>
                <a:gd name="connsiteY0" fmla="*/ 14098 h 301800"/>
                <a:gd name="connsiteX1" fmla="*/ 294 w 362407"/>
                <a:gd name="connsiteY1" fmla="*/ 152643 h 301800"/>
                <a:gd name="connsiteX2" fmla="*/ 97275 w 362407"/>
                <a:gd name="connsiteY2" fmla="*/ 291189 h 301800"/>
                <a:gd name="connsiteX3" fmla="*/ 307281 w 362407"/>
                <a:gd name="connsiteY3" fmla="*/ 275147 h 301800"/>
                <a:gd name="connsiteX4" fmla="*/ 360512 w 362407"/>
                <a:gd name="connsiteY4" fmla="*/ 138789 h 301800"/>
                <a:gd name="connsiteX5" fmla="*/ 259155 w 362407"/>
                <a:gd name="connsiteY5" fmla="*/ 0 h 301800"/>
                <a:gd name="connsiteX0" fmla="*/ 124985 w 362407"/>
                <a:gd name="connsiteY0" fmla="*/ 14098 h 302024"/>
                <a:gd name="connsiteX1" fmla="*/ 294 w 362407"/>
                <a:gd name="connsiteY1" fmla="*/ 152643 h 302024"/>
                <a:gd name="connsiteX2" fmla="*/ 97275 w 362407"/>
                <a:gd name="connsiteY2" fmla="*/ 291189 h 302024"/>
                <a:gd name="connsiteX3" fmla="*/ 307281 w 362407"/>
                <a:gd name="connsiteY3" fmla="*/ 275147 h 302024"/>
                <a:gd name="connsiteX4" fmla="*/ 360512 w 362407"/>
                <a:gd name="connsiteY4" fmla="*/ 133442 h 302024"/>
                <a:gd name="connsiteX5" fmla="*/ 259155 w 362407"/>
                <a:gd name="connsiteY5" fmla="*/ 0 h 302024"/>
                <a:gd name="connsiteX0" fmla="*/ 124985 w 372638"/>
                <a:gd name="connsiteY0" fmla="*/ 14098 h 301368"/>
                <a:gd name="connsiteX1" fmla="*/ 294 w 372638"/>
                <a:gd name="connsiteY1" fmla="*/ 152643 h 301368"/>
                <a:gd name="connsiteX2" fmla="*/ 97275 w 372638"/>
                <a:gd name="connsiteY2" fmla="*/ 291189 h 301368"/>
                <a:gd name="connsiteX3" fmla="*/ 307281 w 372638"/>
                <a:gd name="connsiteY3" fmla="*/ 275147 h 301368"/>
                <a:gd name="connsiteX4" fmla="*/ 371207 w 372638"/>
                <a:gd name="connsiteY4" fmla="*/ 149484 h 301368"/>
                <a:gd name="connsiteX5" fmla="*/ 259155 w 372638"/>
                <a:gd name="connsiteY5" fmla="*/ 0 h 301368"/>
                <a:gd name="connsiteX0" fmla="*/ 124985 w 374295"/>
                <a:gd name="connsiteY0" fmla="*/ 14098 h 301368"/>
                <a:gd name="connsiteX1" fmla="*/ 294 w 374295"/>
                <a:gd name="connsiteY1" fmla="*/ 152643 h 301368"/>
                <a:gd name="connsiteX2" fmla="*/ 97275 w 374295"/>
                <a:gd name="connsiteY2" fmla="*/ 291189 h 301368"/>
                <a:gd name="connsiteX3" fmla="*/ 307281 w 374295"/>
                <a:gd name="connsiteY3" fmla="*/ 275147 h 301368"/>
                <a:gd name="connsiteX4" fmla="*/ 371207 w 374295"/>
                <a:gd name="connsiteY4" fmla="*/ 149484 h 301368"/>
                <a:gd name="connsiteX5" fmla="*/ 259155 w 374295"/>
                <a:gd name="connsiteY5" fmla="*/ 0 h 301368"/>
                <a:gd name="connsiteX0" fmla="*/ 114348 w 363658"/>
                <a:gd name="connsiteY0" fmla="*/ 14098 h 300740"/>
                <a:gd name="connsiteX1" fmla="*/ 352 w 363658"/>
                <a:gd name="connsiteY1" fmla="*/ 161133 h 300740"/>
                <a:gd name="connsiteX2" fmla="*/ 86638 w 363658"/>
                <a:gd name="connsiteY2" fmla="*/ 291189 h 300740"/>
                <a:gd name="connsiteX3" fmla="*/ 296644 w 363658"/>
                <a:gd name="connsiteY3" fmla="*/ 275147 h 300740"/>
                <a:gd name="connsiteX4" fmla="*/ 360570 w 363658"/>
                <a:gd name="connsiteY4" fmla="*/ 149484 h 300740"/>
                <a:gd name="connsiteX5" fmla="*/ 248518 w 363658"/>
                <a:gd name="connsiteY5" fmla="*/ 0 h 300740"/>
                <a:gd name="connsiteX0" fmla="*/ 119664 w 368974"/>
                <a:gd name="connsiteY0" fmla="*/ 14098 h 301682"/>
                <a:gd name="connsiteX1" fmla="*/ 320 w 368974"/>
                <a:gd name="connsiteY1" fmla="*/ 148399 h 301682"/>
                <a:gd name="connsiteX2" fmla="*/ 91954 w 368974"/>
                <a:gd name="connsiteY2" fmla="*/ 291189 h 301682"/>
                <a:gd name="connsiteX3" fmla="*/ 301960 w 368974"/>
                <a:gd name="connsiteY3" fmla="*/ 275147 h 301682"/>
                <a:gd name="connsiteX4" fmla="*/ 365886 w 368974"/>
                <a:gd name="connsiteY4" fmla="*/ 149484 h 301682"/>
                <a:gd name="connsiteX5" fmla="*/ 253834 w 368974"/>
                <a:gd name="connsiteY5" fmla="*/ 0 h 301682"/>
                <a:gd name="connsiteX0" fmla="*/ 121890 w 371200"/>
                <a:gd name="connsiteY0" fmla="*/ 14098 h 301682"/>
                <a:gd name="connsiteX1" fmla="*/ 2546 w 371200"/>
                <a:gd name="connsiteY1" fmla="*/ 148399 h 301682"/>
                <a:gd name="connsiteX2" fmla="*/ 94180 w 371200"/>
                <a:gd name="connsiteY2" fmla="*/ 291189 h 301682"/>
                <a:gd name="connsiteX3" fmla="*/ 304186 w 371200"/>
                <a:gd name="connsiteY3" fmla="*/ 275147 h 301682"/>
                <a:gd name="connsiteX4" fmla="*/ 368112 w 371200"/>
                <a:gd name="connsiteY4" fmla="*/ 149484 h 301682"/>
                <a:gd name="connsiteX5" fmla="*/ 256060 w 371200"/>
                <a:gd name="connsiteY5" fmla="*/ 0 h 301682"/>
                <a:gd name="connsiteX0" fmla="*/ 119738 w 369048"/>
                <a:gd name="connsiteY0" fmla="*/ 14098 h 301682"/>
                <a:gd name="connsiteX1" fmla="*/ 394 w 369048"/>
                <a:gd name="connsiteY1" fmla="*/ 148399 h 301682"/>
                <a:gd name="connsiteX2" fmla="*/ 92028 w 369048"/>
                <a:gd name="connsiteY2" fmla="*/ 291189 h 301682"/>
                <a:gd name="connsiteX3" fmla="*/ 302034 w 369048"/>
                <a:gd name="connsiteY3" fmla="*/ 275147 h 301682"/>
                <a:gd name="connsiteX4" fmla="*/ 365960 w 369048"/>
                <a:gd name="connsiteY4" fmla="*/ 149484 h 301682"/>
                <a:gd name="connsiteX5" fmla="*/ 253908 w 369048"/>
                <a:gd name="connsiteY5" fmla="*/ 0 h 301682"/>
                <a:gd name="connsiteX0" fmla="*/ 119768 w 369078"/>
                <a:gd name="connsiteY0" fmla="*/ 14098 h 301682"/>
                <a:gd name="connsiteX1" fmla="*/ 424 w 369078"/>
                <a:gd name="connsiteY1" fmla="*/ 148399 h 301682"/>
                <a:gd name="connsiteX2" fmla="*/ 92058 w 369078"/>
                <a:gd name="connsiteY2" fmla="*/ 291189 h 301682"/>
                <a:gd name="connsiteX3" fmla="*/ 302064 w 369078"/>
                <a:gd name="connsiteY3" fmla="*/ 275147 h 301682"/>
                <a:gd name="connsiteX4" fmla="*/ 365990 w 369078"/>
                <a:gd name="connsiteY4" fmla="*/ 149484 h 301682"/>
                <a:gd name="connsiteX5" fmla="*/ 253938 w 369078"/>
                <a:gd name="connsiteY5" fmla="*/ 0 h 30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078" h="301682">
                  <a:moveTo>
                    <a:pt x="119768" y="14098"/>
                  </a:moveTo>
                  <a:cubicBezTo>
                    <a:pt x="54384" y="56035"/>
                    <a:pt x="-5652" y="102217"/>
                    <a:pt x="424" y="148399"/>
                  </a:cubicBezTo>
                  <a:cubicBezTo>
                    <a:pt x="6500" y="194581"/>
                    <a:pt x="41785" y="270064"/>
                    <a:pt x="92058" y="291189"/>
                  </a:cubicBezTo>
                  <a:cubicBezTo>
                    <a:pt x="142331" y="312314"/>
                    <a:pt x="256409" y="298764"/>
                    <a:pt x="302064" y="275147"/>
                  </a:cubicBezTo>
                  <a:cubicBezTo>
                    <a:pt x="347719" y="251530"/>
                    <a:pt x="379359" y="200690"/>
                    <a:pt x="365990" y="149484"/>
                  </a:cubicBezTo>
                  <a:cubicBezTo>
                    <a:pt x="352621" y="98278"/>
                    <a:pt x="358089" y="117764"/>
                    <a:pt x="253938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1071563" y="2098675"/>
              <a:ext cx="411162" cy="2460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153988" y="4552950"/>
              <a:ext cx="411162" cy="2460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2501900" y="2147888"/>
              <a:ext cx="411163" cy="2460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1638300" y="4583113"/>
              <a:ext cx="409575" cy="2460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3946525" y="1976438"/>
              <a:ext cx="409575" cy="3667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 flipV="1">
              <a:off x="3238500" y="3914775"/>
              <a:ext cx="252413" cy="3381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4594225" y="4719638"/>
              <a:ext cx="368300" cy="3460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5480050" y="2759075"/>
              <a:ext cx="411163" cy="3714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11" idx="3"/>
            </p:cNvCxnSpPr>
            <p:nvPr/>
          </p:nvCxnSpPr>
          <p:spPr>
            <a:xfrm flipV="1">
              <a:off x="7021513" y="1908175"/>
              <a:ext cx="534987" cy="4206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8393113" y="2497138"/>
              <a:ext cx="644525" cy="2428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8518525" y="4743450"/>
              <a:ext cx="19050" cy="920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endCxn id="9" idx="1"/>
            </p:cNvCxnSpPr>
            <p:nvPr/>
          </p:nvCxnSpPr>
          <p:spPr>
            <a:xfrm flipV="1">
              <a:off x="6661150" y="4725988"/>
              <a:ext cx="49213" cy="2413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042988" y="5026025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Strafe</a:t>
            </a:r>
          </a:p>
        </p:txBody>
      </p:sp>
      <p:sp>
        <p:nvSpPr>
          <p:cNvPr id="6150" name="TextBox 40"/>
          <p:cNvSpPr txBox="1">
            <a:spLocks noChangeArrowheads="1"/>
          </p:cNvSpPr>
          <p:nvPr/>
        </p:nvSpPr>
        <p:spPr bwMode="auto">
          <a:xfrm>
            <a:off x="3946525" y="5089525"/>
            <a:ext cx="865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Rotate</a:t>
            </a:r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358775" y="5470525"/>
            <a:ext cx="57181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>
                <a:solidFill>
                  <a:srgbClr val="FF0000"/>
                </a:solidFill>
                <a:latin typeface="Arial" charset="0"/>
              </a:rPr>
              <a:t>Demo the “Swerve Tester 8” spreadsheet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1">
                <a:solidFill>
                  <a:srgbClr val="FF0000"/>
                </a:solidFill>
                <a:latin typeface="Arial" charset="0"/>
              </a:rPr>
              <a:t>Make Labview program that reads XYZ Joystick input and sets angle and speed indicators</a:t>
            </a:r>
          </a:p>
        </p:txBody>
      </p:sp>
      <p:sp>
        <p:nvSpPr>
          <p:cNvPr id="6152" name="TextBox 1"/>
          <p:cNvSpPr txBox="1">
            <a:spLocks noChangeArrowheads="1"/>
          </p:cNvSpPr>
          <p:nvPr/>
        </p:nvSpPr>
        <p:spPr bwMode="auto">
          <a:xfrm>
            <a:off x="896938" y="1747838"/>
            <a:ext cx="375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“Superposition” – Vector Addition</a:t>
            </a:r>
          </a:p>
        </p:txBody>
      </p:sp>
    </p:spTree>
    <p:extLst>
      <p:ext uri="{BB962C8B-B14F-4D97-AF65-F5344CB8AC3E}">
        <p14:creationId xmlns:p14="http://schemas.microsoft.com/office/powerpoint/2010/main" val="35356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Swerve Examples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805" y="1524000"/>
            <a:ext cx="822960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1717:</a:t>
            </a:r>
            <a:endParaRPr lang="en-US" dirty="0" smtClean="0">
              <a:hlinkClick r:id="rId2"/>
            </a:endParaRP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www.youtube.com/watch?v=rVDy4-b_hxo</a:t>
            </a:r>
            <a:endParaRPr lang="en-US" dirty="0"/>
          </a:p>
          <a:p>
            <a:pPr lvl="1"/>
            <a:r>
              <a:rPr lang="en-US" dirty="0" smtClean="0"/>
              <a:t>Ability to instantly change direction translates to speed </a:t>
            </a:r>
            <a:endParaRPr lang="en-US" dirty="0" smtClean="0">
              <a:hlinkClick r:id="rId2"/>
            </a:endParaRPr>
          </a:p>
          <a:p>
            <a:endParaRPr lang="en-US" dirty="0"/>
          </a:p>
          <a:p>
            <a:r>
              <a:rPr lang="en-US" dirty="0" smtClean="0"/>
              <a:t>Apple Pi Prototype: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://www.applepirobotics.org/media/videos-2/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953000"/>
            <a:ext cx="6890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Test it with bumper and weight vs. 2013 tank drive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DE4B10"/>
                </a:solidFill>
              </a:rPr>
              <a:t>at </a:t>
            </a:r>
            <a:r>
              <a:rPr lang="en-US" sz="2400" dirty="0" err="1" smtClean="0">
                <a:solidFill>
                  <a:srgbClr val="DE4B10"/>
                </a:solidFill>
              </a:rPr>
              <a:t>SpookTacular</a:t>
            </a:r>
            <a:r>
              <a:rPr lang="en-US" sz="2400" dirty="0" smtClean="0">
                <a:solidFill>
                  <a:srgbClr val="DE4B10"/>
                </a:solidFill>
              </a:rPr>
              <a:t>!</a:t>
            </a:r>
            <a:endParaRPr lang="en-US" sz="2000" dirty="0">
              <a:solidFill>
                <a:srgbClr val="DE4B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1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15697</TotalTime>
  <Words>1763</Words>
  <Application>Microsoft Office PowerPoint</Application>
  <PresentationFormat>On-screen Show (4:3)</PresentationFormat>
  <Paragraphs>351</Paragraphs>
  <Slides>34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Worksheet</vt:lpstr>
      <vt:lpstr>Design / Build Basic Steps:</vt:lpstr>
      <vt:lpstr>Wheels</vt:lpstr>
      <vt:lpstr>Wheels</vt:lpstr>
      <vt:lpstr>Wheels</vt:lpstr>
      <vt:lpstr>Wheel Trade Matrix</vt:lpstr>
      <vt:lpstr>Wheels</vt:lpstr>
      <vt:lpstr>Modular Hybrid drive units  Units can be rotated and then act as tank drive (Octanum)</vt:lpstr>
      <vt:lpstr>Swerve Drive = Crab + Rotation</vt:lpstr>
      <vt:lpstr>Swerve Examples</vt:lpstr>
      <vt:lpstr>Drive Motors (and Transmissions)</vt:lpstr>
      <vt:lpstr>Example Custom Drive Trains</vt:lpstr>
      <vt:lpstr>Drivetrains / Chassis</vt:lpstr>
      <vt:lpstr>Miss Daisy’s 8 wheel drive – 2012 (Einstein) 80/20 material frame,  6” wheels packed tight for bump</vt:lpstr>
      <vt:lpstr>West Coast Drive</vt:lpstr>
      <vt:lpstr>Sheet Metal Chassis</vt:lpstr>
      <vt:lpstr>Bearing Blocks</vt:lpstr>
      <vt:lpstr>New KOP Chassis – 2D “CAD”</vt:lpstr>
      <vt:lpstr>Upgrades on New KOP Chassis – 2D “CAD”</vt:lpstr>
      <vt:lpstr>Ronaldo (2010 Robot) Drive Train 2D “CAD” example</vt:lpstr>
      <vt:lpstr>Ronaldo (2010 Robot) Roller/Kicker</vt:lpstr>
      <vt:lpstr>Littlefoot: Early 2D rendering of CIMple gearboxes with chain drive system</vt:lpstr>
      <vt:lpstr>PowerPoint Presentation</vt:lpstr>
      <vt:lpstr>PowerPoint Presentation</vt:lpstr>
      <vt:lpstr>PowerPoint Presentation</vt:lpstr>
      <vt:lpstr>n</vt:lpstr>
      <vt:lpstr>Based on work this afternoon -  Elevator slide CAD shown in 4 positions Maintaining 12” overlap on 48” sections Probably more height than needed – but may even allow tube to be held horizontally over top pegs. The weight of what is modeled is about 25#. Note the base shown on the right is the width of the robot…. </vt:lpstr>
      <vt:lpstr>Based on work this afternoon -  Elevator slide CAD shown in 4 positions Maintaining 12” overlap on 48” sections Maybe more height than needed – but may even allow tube to be held horizontally over top pegs. The weight of what is modeled is about 25#.  Arm/claw  not included Note the base shown on the right is the width of the robot…. </vt:lpstr>
      <vt:lpstr>6 views with the robot base Axial position of lift on robot is just approximate.  We better not drive with the lift up!  </vt:lpstr>
      <vt:lpstr>PowerPoint Presentation</vt:lpstr>
      <vt:lpstr>PowerPoint Presentation</vt:lpstr>
      <vt:lpstr>Simple Roller Claw Concept</vt:lpstr>
      <vt:lpstr>PowerPoint Presentation</vt:lpstr>
      <vt:lpstr>CAD can make Robot Designs that are cleaner, faster to build </vt:lpstr>
      <vt:lpstr>More CADded Robots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Drivetrains / Chassis</dc:title>
  <dc:creator>Rick</dc:creator>
  <cp:lastModifiedBy>Rick</cp:lastModifiedBy>
  <cp:revision>286</cp:revision>
  <dcterms:created xsi:type="dcterms:W3CDTF">2013-05-30T01:29:03Z</dcterms:created>
  <dcterms:modified xsi:type="dcterms:W3CDTF">2013-10-25T01:55:24Z</dcterms:modified>
</cp:coreProperties>
</file>