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30" r:id="rId2"/>
    <p:sldId id="285" r:id="rId3"/>
    <p:sldId id="333" r:id="rId4"/>
    <p:sldId id="301" r:id="rId5"/>
    <p:sldId id="319" r:id="rId6"/>
    <p:sldId id="309" r:id="rId7"/>
    <p:sldId id="288" r:id="rId8"/>
    <p:sldId id="289" r:id="rId9"/>
    <p:sldId id="311" r:id="rId10"/>
    <p:sldId id="302" r:id="rId11"/>
    <p:sldId id="304" r:id="rId12"/>
    <p:sldId id="306" r:id="rId13"/>
    <p:sldId id="332" r:id="rId14"/>
    <p:sldId id="32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9A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95" autoAdjust="0"/>
  </p:normalViewPr>
  <p:slideViewPr>
    <p:cSldViewPr>
      <p:cViewPr>
        <p:scale>
          <a:sx n="62" d="100"/>
          <a:sy n="62" d="100"/>
        </p:scale>
        <p:origin x="-60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879F37-E403-47A9-B684-5D6C92AED847}" type="datetimeFigureOut">
              <a:rPr lang="en-US" smtClean="0"/>
              <a:t>10/24/2013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04A1BB-8BC8-4412-AE42-86BCE97A6D73}" type="slidenum">
              <a:rPr lang="en-US" smtClean="0"/>
              <a:t>‹#›</a:t>
            </a:fld>
            <a:endParaRPr lang="en-US"/>
          </a:p>
        </p:txBody>
      </p:sp>
    </p:spTree>
    <p:extLst>
      <p:ext uri="{BB962C8B-B14F-4D97-AF65-F5344CB8AC3E}">
        <p14:creationId xmlns:p14="http://schemas.microsoft.com/office/powerpoint/2010/main" val="1062086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04A1BB-8BC8-4412-AE42-86BCE97A6D73}" type="slidenum">
              <a:rPr lang="en-US" smtClean="0"/>
              <a:t>2</a:t>
            </a:fld>
            <a:endParaRPr lang="en-US"/>
          </a:p>
        </p:txBody>
      </p:sp>
    </p:spTree>
    <p:extLst>
      <p:ext uri="{BB962C8B-B14F-4D97-AF65-F5344CB8AC3E}">
        <p14:creationId xmlns:p14="http://schemas.microsoft.com/office/powerpoint/2010/main" val="3579261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04A1BB-8BC8-4412-AE42-86BCE97A6D73}" type="slidenum">
              <a:rPr lang="en-US" smtClean="0"/>
              <a:t>8</a:t>
            </a:fld>
            <a:endParaRPr lang="en-US"/>
          </a:p>
        </p:txBody>
      </p:sp>
    </p:spTree>
    <p:extLst>
      <p:ext uri="{BB962C8B-B14F-4D97-AF65-F5344CB8AC3E}">
        <p14:creationId xmlns:p14="http://schemas.microsoft.com/office/powerpoint/2010/main" val="1965676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04A1BB-8BC8-4412-AE42-86BCE97A6D73}" type="slidenum">
              <a:rPr lang="en-US" smtClean="0"/>
              <a:t>9</a:t>
            </a:fld>
            <a:endParaRPr lang="en-US"/>
          </a:p>
        </p:txBody>
      </p:sp>
    </p:spTree>
    <p:extLst>
      <p:ext uri="{BB962C8B-B14F-4D97-AF65-F5344CB8AC3E}">
        <p14:creationId xmlns:p14="http://schemas.microsoft.com/office/powerpoint/2010/main" val="2867818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3B75C0-B5B0-42D8-BBBF-D3FE66F78606}"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DC434-43A0-472E-ADD2-BC0F09728BCE}" type="slidenum">
              <a:rPr lang="en-US" smtClean="0"/>
              <a:t>‹#›</a:t>
            </a:fld>
            <a:endParaRPr lang="en-US"/>
          </a:p>
        </p:txBody>
      </p:sp>
    </p:spTree>
    <p:extLst>
      <p:ext uri="{BB962C8B-B14F-4D97-AF65-F5344CB8AC3E}">
        <p14:creationId xmlns:p14="http://schemas.microsoft.com/office/powerpoint/2010/main" val="984396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3B75C0-B5B0-42D8-BBBF-D3FE66F78606}"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DC434-43A0-472E-ADD2-BC0F09728BCE}" type="slidenum">
              <a:rPr lang="en-US" smtClean="0"/>
              <a:t>‹#›</a:t>
            </a:fld>
            <a:endParaRPr lang="en-US"/>
          </a:p>
        </p:txBody>
      </p:sp>
    </p:spTree>
    <p:extLst>
      <p:ext uri="{BB962C8B-B14F-4D97-AF65-F5344CB8AC3E}">
        <p14:creationId xmlns:p14="http://schemas.microsoft.com/office/powerpoint/2010/main" val="2320045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3B75C0-B5B0-42D8-BBBF-D3FE66F78606}"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DC434-43A0-472E-ADD2-BC0F09728BCE}" type="slidenum">
              <a:rPr lang="en-US" smtClean="0"/>
              <a:t>‹#›</a:t>
            </a:fld>
            <a:endParaRPr lang="en-US"/>
          </a:p>
        </p:txBody>
      </p:sp>
    </p:spTree>
    <p:extLst>
      <p:ext uri="{BB962C8B-B14F-4D97-AF65-F5344CB8AC3E}">
        <p14:creationId xmlns:p14="http://schemas.microsoft.com/office/powerpoint/2010/main" val="2062195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304800" y="1295400"/>
            <a:ext cx="8610600" cy="4830763"/>
          </a:xfrm>
        </p:spPr>
        <p:txBody>
          <a:bodyPr/>
          <a:lstStyle>
            <a:lvl1pPr>
              <a:defRPr>
                <a:latin typeface="Comic Sans MS" pitchFamily="66" charset="0"/>
              </a:defRPr>
            </a:lvl1pPr>
            <a:lvl2pPr>
              <a:defRPr>
                <a:latin typeface="Comic Sans MS" pitchFamily="66" charset="0"/>
              </a:defRPr>
            </a:lvl2pPr>
            <a:lvl3pPr>
              <a:defRPr>
                <a:latin typeface="Comic Sans MS" pitchFamily="66" charset="0"/>
              </a:defRPr>
            </a:lvl3pPr>
            <a:lvl4pPr>
              <a:defRPr>
                <a:latin typeface="Comic Sans MS" pitchFamily="66" charset="0"/>
              </a:defRPr>
            </a:lvl4pPr>
            <a:lvl5pPr>
              <a:defRPr>
                <a:latin typeface="Comic Sans MS" pitchFamily="66"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53B75C0-B5B0-42D8-BBBF-D3FE66F78606}"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DC434-43A0-472E-ADD2-BC0F09728BCE}" type="slidenum">
              <a:rPr lang="en-US" smtClean="0"/>
              <a:t>‹#›</a:t>
            </a:fld>
            <a:endParaRPr lang="en-US"/>
          </a:p>
        </p:txBody>
      </p:sp>
    </p:spTree>
    <p:extLst>
      <p:ext uri="{BB962C8B-B14F-4D97-AF65-F5344CB8AC3E}">
        <p14:creationId xmlns:p14="http://schemas.microsoft.com/office/powerpoint/2010/main" val="2239692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3B75C0-B5B0-42D8-BBBF-D3FE66F78606}"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DC434-43A0-472E-ADD2-BC0F09728BCE}" type="slidenum">
              <a:rPr lang="en-US" smtClean="0"/>
              <a:t>‹#›</a:t>
            </a:fld>
            <a:endParaRPr lang="en-US"/>
          </a:p>
        </p:txBody>
      </p:sp>
    </p:spTree>
    <p:extLst>
      <p:ext uri="{BB962C8B-B14F-4D97-AF65-F5344CB8AC3E}">
        <p14:creationId xmlns:p14="http://schemas.microsoft.com/office/powerpoint/2010/main" val="466242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lvl1pPr>
              <a:defRPr>
                <a:latin typeface="Comic Sans MS" panose="030F0702030302020204" pitchFamily="66"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066800"/>
            <a:ext cx="7467600" cy="609600"/>
          </a:xfrm>
        </p:spPr>
        <p:txBody>
          <a:bodyPr/>
          <a:lstStyle>
            <a:lvl1pPr marL="0" indent="0">
              <a:buNone/>
              <a:defRPr sz="2800" i="1">
                <a:latin typeface="Comic Sans MS" panose="030F0702030302020204" pitchFamily="66" charset="0"/>
              </a:defRPr>
            </a:lvl1pPr>
            <a:lvl2pPr marL="457200" indent="0">
              <a:buNone/>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4" name="Content Placeholder 3"/>
          <p:cNvSpPr>
            <a:spLocks noGrp="1"/>
          </p:cNvSpPr>
          <p:nvPr>
            <p:ph sz="half" idx="2"/>
          </p:nvPr>
        </p:nvSpPr>
        <p:spPr>
          <a:xfrm>
            <a:off x="457200" y="1828800"/>
            <a:ext cx="8229600" cy="4297363"/>
          </a:xfrm>
        </p:spPr>
        <p:txBody>
          <a:bodyPr>
            <a:normAutofit/>
          </a:bodyPr>
          <a:lstStyle>
            <a:lvl1pPr>
              <a:defRPr sz="2400">
                <a:latin typeface="Comic Sans MS" panose="030F0702030302020204" pitchFamily="66" charset="0"/>
              </a:defRPr>
            </a:lvl1pPr>
            <a:lvl2pPr>
              <a:defRPr sz="2000">
                <a:latin typeface="Comic Sans MS" panose="030F0702030302020204" pitchFamily="66" charset="0"/>
              </a:defRPr>
            </a:lvl2pPr>
            <a:lvl3pPr>
              <a:defRPr sz="1800">
                <a:latin typeface="Comic Sans MS" panose="030F0702030302020204" pitchFamily="66" charset="0"/>
              </a:defRPr>
            </a:lvl3pPr>
            <a:lvl4pPr>
              <a:defRPr sz="1600">
                <a:latin typeface="Comic Sans MS" panose="030F0702030302020204" pitchFamily="66" charset="0"/>
              </a:defRPr>
            </a:lvl4pPr>
            <a:lvl5pPr>
              <a:defRPr sz="1600">
                <a:latin typeface="Comic Sans MS" panose="030F0702030302020204" pitchFamily="66"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653B75C0-B5B0-42D8-BBBF-D3FE66F78606}" type="datetimeFigureOut">
              <a:rPr lang="en-US" smtClean="0"/>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DC434-43A0-472E-ADD2-BC0F09728BCE}" type="slidenum">
              <a:rPr lang="en-US" smtClean="0"/>
              <a:t>‹#›</a:t>
            </a:fld>
            <a:endParaRPr lang="en-US"/>
          </a:p>
        </p:txBody>
      </p:sp>
      <p:cxnSp>
        <p:nvCxnSpPr>
          <p:cNvPr id="9" name="Straight Connector 8"/>
          <p:cNvCxnSpPr/>
          <p:nvPr userDrawn="1"/>
        </p:nvCxnSpPr>
        <p:spPr>
          <a:xfrm>
            <a:off x="0" y="990600"/>
            <a:ext cx="9144000" cy="0"/>
          </a:xfrm>
          <a:prstGeom prst="line">
            <a:avLst/>
          </a:prstGeom>
          <a:ln w="762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5174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3B75C0-B5B0-42D8-BBBF-D3FE66F78606}" type="datetimeFigureOut">
              <a:rPr lang="en-US" smtClean="0"/>
              <a:t>10/24/2013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4DC434-43A0-472E-ADD2-BC0F09728BCE}" type="slidenum">
              <a:rPr lang="en-US" smtClean="0"/>
              <a:t>‹#›</a:t>
            </a:fld>
            <a:endParaRPr lang="en-US"/>
          </a:p>
        </p:txBody>
      </p:sp>
    </p:spTree>
    <p:extLst>
      <p:ext uri="{BB962C8B-B14F-4D97-AF65-F5344CB8AC3E}">
        <p14:creationId xmlns:p14="http://schemas.microsoft.com/office/powerpoint/2010/main" val="2163355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3B75C0-B5B0-42D8-BBBF-D3FE66F78606}" type="datetimeFigureOut">
              <a:rPr lang="en-US" smtClean="0"/>
              <a:t>10/24/2013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4DC434-43A0-472E-ADD2-BC0F09728BCE}" type="slidenum">
              <a:rPr lang="en-US" smtClean="0"/>
              <a:t>‹#›</a:t>
            </a:fld>
            <a:endParaRPr lang="en-US"/>
          </a:p>
        </p:txBody>
      </p:sp>
    </p:spTree>
    <p:extLst>
      <p:ext uri="{BB962C8B-B14F-4D97-AF65-F5344CB8AC3E}">
        <p14:creationId xmlns:p14="http://schemas.microsoft.com/office/powerpoint/2010/main" val="4151939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B75C0-B5B0-42D8-BBBF-D3FE66F78606}" type="datetimeFigureOut">
              <a:rPr lang="en-US" smtClean="0"/>
              <a:t>10/24/2013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4DC434-43A0-472E-ADD2-BC0F09728BCE}" type="slidenum">
              <a:rPr lang="en-US" smtClean="0"/>
              <a:t>‹#›</a:t>
            </a:fld>
            <a:endParaRPr lang="en-US"/>
          </a:p>
        </p:txBody>
      </p:sp>
    </p:spTree>
    <p:extLst>
      <p:ext uri="{BB962C8B-B14F-4D97-AF65-F5344CB8AC3E}">
        <p14:creationId xmlns:p14="http://schemas.microsoft.com/office/powerpoint/2010/main" val="46078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3B75C0-B5B0-42D8-BBBF-D3FE66F78606}" type="datetimeFigureOut">
              <a:rPr lang="en-US" smtClean="0"/>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DC434-43A0-472E-ADD2-BC0F09728BCE}" type="slidenum">
              <a:rPr lang="en-US" smtClean="0"/>
              <a:t>‹#›</a:t>
            </a:fld>
            <a:endParaRPr lang="en-US"/>
          </a:p>
        </p:txBody>
      </p:sp>
    </p:spTree>
    <p:extLst>
      <p:ext uri="{BB962C8B-B14F-4D97-AF65-F5344CB8AC3E}">
        <p14:creationId xmlns:p14="http://schemas.microsoft.com/office/powerpoint/2010/main" val="3020447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3B75C0-B5B0-42D8-BBBF-D3FE66F78606}" type="datetimeFigureOut">
              <a:rPr lang="en-US" smtClean="0"/>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DC434-43A0-472E-ADD2-BC0F09728BCE}" type="slidenum">
              <a:rPr lang="en-US" smtClean="0"/>
              <a:t>‹#›</a:t>
            </a:fld>
            <a:endParaRPr lang="en-US"/>
          </a:p>
        </p:txBody>
      </p:sp>
    </p:spTree>
    <p:extLst>
      <p:ext uri="{BB962C8B-B14F-4D97-AF65-F5344CB8AC3E}">
        <p14:creationId xmlns:p14="http://schemas.microsoft.com/office/powerpoint/2010/main" val="1190172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3B75C0-B5B0-42D8-BBBF-D3FE66F78606}" type="datetimeFigureOut">
              <a:rPr lang="en-US" smtClean="0"/>
              <a:t>10/24/2013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4DC434-43A0-472E-ADD2-BC0F09728BCE}" type="slidenum">
              <a:rPr lang="en-US" smtClean="0"/>
              <a:t>‹#›</a:t>
            </a:fld>
            <a:endParaRPr lang="en-US"/>
          </a:p>
        </p:txBody>
      </p:sp>
    </p:spTree>
    <p:extLst>
      <p:ext uri="{BB962C8B-B14F-4D97-AF65-F5344CB8AC3E}">
        <p14:creationId xmlns:p14="http://schemas.microsoft.com/office/powerpoint/2010/main" val="1665748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png"/><Relationship Id="rId1" Type="http://schemas.openxmlformats.org/officeDocument/2006/relationships/slideLayout" Target="../slideLayouts/slideLayout4.xml"/><Relationship Id="rId4" Type="http://schemas.openxmlformats.org/officeDocument/2006/relationships/image" Target="../media/image12.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package" Target="../embeddings/Microsoft_Excel_Worksheet1.xlsx"/></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Robot Mechanical Principles</a:t>
            </a:r>
            <a:endParaRPr lang="en-US" dirty="0"/>
          </a:p>
        </p:txBody>
      </p:sp>
      <p:sp>
        <p:nvSpPr>
          <p:cNvPr id="7" name="Content Placeholder 6"/>
          <p:cNvSpPr>
            <a:spLocks noGrp="1"/>
          </p:cNvSpPr>
          <p:nvPr>
            <p:ph sz="half" idx="1"/>
          </p:nvPr>
        </p:nvSpPr>
        <p:spPr/>
        <p:txBody>
          <a:bodyPr>
            <a:normAutofit/>
          </a:bodyPr>
          <a:lstStyle/>
          <a:p>
            <a:r>
              <a:rPr lang="en-US" dirty="0" smtClean="0"/>
              <a:t>Session Objectives:</a:t>
            </a:r>
          </a:p>
          <a:p>
            <a:endParaRPr lang="en-US" dirty="0"/>
          </a:p>
        </p:txBody>
      </p:sp>
      <p:sp>
        <p:nvSpPr>
          <p:cNvPr id="8" name="Content Placeholder 7"/>
          <p:cNvSpPr>
            <a:spLocks noGrp="1"/>
          </p:cNvSpPr>
          <p:nvPr>
            <p:ph sz="half" idx="2"/>
          </p:nvPr>
        </p:nvSpPr>
        <p:spPr>
          <a:xfrm>
            <a:off x="228600" y="1828800"/>
            <a:ext cx="8763000" cy="4297363"/>
          </a:xfrm>
        </p:spPr>
        <p:txBody>
          <a:bodyPr>
            <a:normAutofit/>
          </a:bodyPr>
          <a:lstStyle/>
          <a:p>
            <a:r>
              <a:rPr lang="en-US" dirty="0" smtClean="0"/>
              <a:t>Basic Drive Chassis Design considerations</a:t>
            </a:r>
          </a:p>
          <a:p>
            <a:pPr marL="0" indent="0">
              <a:buNone/>
            </a:pPr>
            <a:r>
              <a:rPr lang="en-US" dirty="0"/>
              <a:t/>
            </a:r>
            <a:br>
              <a:rPr lang="en-US" dirty="0"/>
            </a:br>
            <a:endParaRPr lang="en-US" dirty="0"/>
          </a:p>
        </p:txBody>
      </p:sp>
    </p:spTree>
    <p:extLst>
      <p:ext uri="{BB962C8B-B14F-4D97-AF65-F5344CB8AC3E}">
        <p14:creationId xmlns:p14="http://schemas.microsoft.com/office/powerpoint/2010/main" val="4210056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763000" cy="609600"/>
          </a:xfrm>
        </p:spPr>
        <p:txBody>
          <a:bodyPr>
            <a:noAutofit/>
          </a:bodyPr>
          <a:lstStyle/>
          <a:p>
            <a:r>
              <a:rPr lang="en-US" sz="2800" dirty="0" smtClean="0"/>
              <a:t>New 2014 Andy-Mark  KOP Chassis &amp; Drive Train</a:t>
            </a:r>
            <a:endParaRPr lang="en-US" sz="2800" dirty="0"/>
          </a:p>
        </p:txBody>
      </p:sp>
      <p:sp>
        <p:nvSpPr>
          <p:cNvPr id="3" name="Content Placeholder 2"/>
          <p:cNvSpPr>
            <a:spLocks noGrp="1"/>
          </p:cNvSpPr>
          <p:nvPr>
            <p:ph sz="half" idx="1"/>
          </p:nvPr>
        </p:nvSpPr>
        <p:spPr/>
        <p:txBody>
          <a:bodyPr>
            <a:normAutofit fontScale="92500"/>
          </a:bodyPr>
          <a:lstStyle/>
          <a:p>
            <a:r>
              <a:rPr lang="en-US" dirty="0" smtClean="0"/>
              <a:t>Pre-season notification – FRC Email 9-26-13:</a:t>
            </a:r>
            <a:endParaRPr lang="en-US" dirty="0"/>
          </a:p>
        </p:txBody>
      </p:sp>
      <p:sp>
        <p:nvSpPr>
          <p:cNvPr id="4" name="Content Placeholder 3"/>
          <p:cNvSpPr>
            <a:spLocks noGrp="1"/>
          </p:cNvSpPr>
          <p:nvPr>
            <p:ph sz="half" idx="2"/>
          </p:nvPr>
        </p:nvSpPr>
        <p:spPr>
          <a:xfrm>
            <a:off x="152400" y="1828800"/>
            <a:ext cx="8763000" cy="4297363"/>
          </a:xfrm>
        </p:spPr>
        <p:txBody>
          <a:bodyPr>
            <a:noAutofit/>
          </a:bodyPr>
          <a:lstStyle/>
          <a:p>
            <a:r>
              <a:rPr lang="en-US" sz="1800" dirty="0" smtClean="0"/>
              <a:t>“we </a:t>
            </a:r>
            <a:r>
              <a:rPr lang="en-US" sz="1800" dirty="0"/>
              <a:t>can give you some general information about this year’s KOP Drive System. </a:t>
            </a:r>
            <a:r>
              <a:rPr lang="en-US" sz="1800" dirty="0" smtClean="0"/>
              <a:t> It </a:t>
            </a:r>
            <a:r>
              <a:rPr lang="en-US" sz="1800" dirty="0"/>
              <a:t>will look very different from those of the past and the two major variations include the following:</a:t>
            </a:r>
            <a:br>
              <a:rPr lang="en-US" sz="1800" dirty="0"/>
            </a:br>
            <a:r>
              <a:rPr lang="en-US" sz="1800" dirty="0"/>
              <a:t>The </a:t>
            </a:r>
            <a:r>
              <a:rPr lang="en-US" sz="1800" u="sng" dirty="0"/>
              <a:t>C-Base is gone</a:t>
            </a:r>
            <a:r>
              <a:rPr lang="en-US" sz="1800" dirty="0"/>
              <a:t>. In its place is a </a:t>
            </a:r>
            <a:r>
              <a:rPr lang="en-US" sz="1800" u="sng" dirty="0"/>
              <a:t>redesigned frame using sheet metal </a:t>
            </a:r>
            <a:r>
              <a:rPr lang="en-US" sz="1800" dirty="0"/>
              <a:t>and extrusion designed to make </a:t>
            </a:r>
            <a:r>
              <a:rPr lang="en-US" sz="1800" u="sng" dirty="0"/>
              <a:t>it easier to attach superstructures </a:t>
            </a:r>
            <a:r>
              <a:rPr lang="en-US" sz="1800" dirty="0"/>
              <a:t>to the drive base.</a:t>
            </a:r>
          </a:p>
          <a:p>
            <a:r>
              <a:rPr lang="en-US" sz="1800" dirty="0"/>
              <a:t>It is still a </a:t>
            </a:r>
            <a:r>
              <a:rPr lang="en-US" sz="1800" u="sng" dirty="0"/>
              <a:t>six-wheel belt drive robot</a:t>
            </a:r>
            <a:r>
              <a:rPr lang="en-US" sz="1800" dirty="0"/>
              <a:t>, with an estimated final drive speed of about </a:t>
            </a:r>
            <a:r>
              <a:rPr lang="en-US" sz="1800" u="sng" dirty="0"/>
              <a:t>10.5 feet per second</a:t>
            </a:r>
            <a:r>
              <a:rPr lang="en-US" sz="1800" dirty="0"/>
              <a:t>. But, with the new design, we’ve changed to a direct driven center wheel powered by </a:t>
            </a:r>
            <a:r>
              <a:rPr lang="en-US" sz="1800" dirty="0" err="1"/>
              <a:t>ToughBox</a:t>
            </a:r>
            <a:r>
              <a:rPr lang="en-US" sz="1800" dirty="0"/>
              <a:t> Mini gearboxes.</a:t>
            </a:r>
          </a:p>
          <a:p>
            <a:r>
              <a:rPr lang="en-US" sz="1800" dirty="0" smtClean="0"/>
              <a:t>The </a:t>
            </a:r>
            <a:r>
              <a:rPr lang="en-US" sz="1800" dirty="0"/>
              <a:t>KOP Drive System can still be set up as a six-wheel drive “long robot”, but the redesign also now allows a six-wheel drive “wide” robot out-of-the-box. We are excited to continue to increase the competitive level of the KOP Drive System while continuing to give teams the opportunity to make the Kit of Parts as valuable as possible. We thank </a:t>
            </a:r>
            <a:r>
              <a:rPr lang="en-US" sz="1800" dirty="0" err="1"/>
              <a:t>AndyMark</a:t>
            </a:r>
            <a:r>
              <a:rPr lang="en-US" sz="1800" dirty="0"/>
              <a:t> and Gates Corporation for their support in creating this possibility</a:t>
            </a:r>
            <a:r>
              <a:rPr lang="en-US" sz="1800" dirty="0" smtClean="0"/>
              <a:t>.”</a:t>
            </a:r>
            <a:endParaRPr lang="en-US" sz="1800" dirty="0"/>
          </a:p>
        </p:txBody>
      </p:sp>
    </p:spTree>
    <p:extLst>
      <p:ext uri="{BB962C8B-B14F-4D97-AF65-F5344CB8AC3E}">
        <p14:creationId xmlns:p14="http://schemas.microsoft.com/office/powerpoint/2010/main" val="2887082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KOP Chassis</a:t>
            </a:r>
            <a:endParaRPr lang="en-US" dirty="0"/>
          </a:p>
        </p:txBody>
      </p:sp>
      <p:sp>
        <p:nvSpPr>
          <p:cNvPr id="3" name="Content Placeholder 2"/>
          <p:cNvSpPr>
            <a:spLocks noGrp="1"/>
          </p:cNvSpPr>
          <p:nvPr>
            <p:ph sz="half" idx="1"/>
          </p:nvPr>
        </p:nvSpPr>
        <p:spPr>
          <a:xfrm>
            <a:off x="457200" y="990600"/>
            <a:ext cx="7467600" cy="609600"/>
          </a:xfrm>
        </p:spPr>
        <p:txBody>
          <a:bodyPr>
            <a:normAutofit fontScale="92500"/>
          </a:bodyPr>
          <a:lstStyle/>
          <a:p>
            <a:r>
              <a:rPr lang="en-US" sz="2400" dirty="0" smtClean="0"/>
              <a:t>Layout and Drive Train for the 2014 AM </a:t>
            </a:r>
            <a:r>
              <a:rPr lang="en-US" sz="2400" dirty="0"/>
              <a:t>KOP chassis</a:t>
            </a:r>
          </a:p>
          <a:p>
            <a:endParaRPr lang="en-US" sz="2400" i="0" dirty="0"/>
          </a:p>
        </p:txBody>
      </p:sp>
      <p:sp>
        <p:nvSpPr>
          <p:cNvPr id="4" name="Content Placeholder 3"/>
          <p:cNvSpPr>
            <a:spLocks noGrp="1"/>
          </p:cNvSpPr>
          <p:nvPr>
            <p:ph sz="half" idx="2"/>
          </p:nvPr>
        </p:nvSpPr>
        <p:spPr>
          <a:xfrm>
            <a:off x="304800" y="1437320"/>
            <a:ext cx="8915400" cy="4297363"/>
          </a:xfrm>
        </p:spPr>
        <p:txBody>
          <a:bodyPr>
            <a:normAutofit fontScale="92500"/>
          </a:bodyPr>
          <a:lstStyle/>
          <a:p>
            <a:r>
              <a:rPr lang="en-US" sz="1800" dirty="0" smtClean="0"/>
              <a:t>Wide or Long option – convertible – also assuming 112” perimeter rule stays</a:t>
            </a:r>
          </a:p>
          <a:p>
            <a:pPr lvl="1"/>
            <a:r>
              <a:rPr lang="en-US" sz="1700" dirty="0" smtClean="0"/>
              <a:t>2 choices of aspect ratio? (likely – due to different belt lengths required)</a:t>
            </a:r>
          </a:p>
          <a:p>
            <a:r>
              <a:rPr lang="en-US" sz="1800" dirty="0"/>
              <a:t>Tough-box mini 10.7:1 gear ratio = ~ 10.5 fps – 2 CIMs/in gearbox – 6” </a:t>
            </a:r>
            <a:r>
              <a:rPr lang="en-US" sz="1800" dirty="0" smtClean="0"/>
              <a:t>wheels</a:t>
            </a:r>
          </a:p>
          <a:p>
            <a:pPr lvl="1"/>
            <a:r>
              <a:rPr lang="en-US" sz="1700" dirty="0" smtClean="0"/>
              <a:t>6 inch wheels:  4 wheel wheelbase = L = (full robot length – 7” )/2</a:t>
            </a:r>
          </a:p>
          <a:p>
            <a:r>
              <a:rPr lang="en-US" sz="1800" dirty="0" smtClean="0"/>
              <a:t>Wheelbase width = robot width minus 4”  - wheel </a:t>
            </a:r>
            <a:r>
              <a:rPr lang="en-US" sz="1800" dirty="0" err="1" smtClean="0"/>
              <a:t>ctr</a:t>
            </a:r>
            <a:r>
              <a:rPr lang="en-US" sz="1800" dirty="0" smtClean="0"/>
              <a:t> to wheel </a:t>
            </a:r>
            <a:r>
              <a:rPr lang="en-US" sz="1800" dirty="0" err="1" smtClean="0"/>
              <a:t>ctr</a:t>
            </a:r>
            <a:endParaRPr lang="en-US" sz="1800" dirty="0" smtClean="0"/>
          </a:p>
          <a:p>
            <a:pPr lvl="1"/>
            <a:r>
              <a:rPr lang="en-US" sz="1700" dirty="0" smtClean="0"/>
              <a:t>31 x 25 robot =&gt; 4w wheelbase: 12” ,  width: 21 , W/L = 1.75 -  Not too agile</a:t>
            </a:r>
          </a:p>
          <a:p>
            <a:pPr lvl="1"/>
            <a:r>
              <a:rPr lang="en-US" sz="1700" dirty="0" smtClean="0"/>
              <a:t>25 x 31 robot =&gt; 4w wheelbase: 9”, width = 27”,  W/L = 3.0  - Hard to keep straight</a:t>
            </a:r>
          </a:p>
          <a:p>
            <a:r>
              <a:rPr lang="en-US" sz="1800" dirty="0" smtClean="0"/>
              <a:t>Frame height above ground is ~ 2”– implies smooth surface for game?</a:t>
            </a:r>
            <a:endParaRPr lang="en-US" sz="1800" dirty="0"/>
          </a:p>
        </p:txBody>
      </p:sp>
      <p:sp>
        <p:nvSpPr>
          <p:cNvPr id="5" name="TextBox 4"/>
          <p:cNvSpPr txBox="1"/>
          <p:nvPr/>
        </p:nvSpPr>
        <p:spPr>
          <a:xfrm>
            <a:off x="7116771" y="4395855"/>
            <a:ext cx="1874829" cy="2677656"/>
          </a:xfrm>
          <a:prstGeom prst="rect">
            <a:avLst/>
          </a:prstGeom>
          <a:noFill/>
        </p:spPr>
        <p:txBody>
          <a:bodyPr wrap="square" rtlCol="0">
            <a:spAutoFit/>
          </a:bodyPr>
          <a:lstStyle/>
          <a:p>
            <a:r>
              <a:rPr lang="en-US" dirty="0" smtClean="0"/>
              <a:t>Top View</a:t>
            </a:r>
          </a:p>
          <a:p>
            <a:r>
              <a:rPr lang="en-US" dirty="0" smtClean="0"/>
              <a:t>½ Robot</a:t>
            </a:r>
          </a:p>
          <a:p>
            <a:endParaRPr lang="en-US" dirty="0"/>
          </a:p>
          <a:p>
            <a:pPr marL="285750" indent="-285750">
              <a:buFont typeface="Arial" panose="020B0604020202020204" pitchFamily="34" charset="0"/>
              <a:buChar char="•"/>
            </a:pPr>
            <a:r>
              <a:rPr lang="en-US" sz="1600" dirty="0" smtClean="0"/>
              <a:t>6WD, belt drive</a:t>
            </a:r>
          </a:p>
          <a:p>
            <a:pPr marL="285750" indent="-285750">
              <a:buFont typeface="Arial" panose="020B0604020202020204" pitchFamily="34" charset="0"/>
              <a:buChar char="•"/>
            </a:pPr>
            <a:r>
              <a:rPr lang="en-US" sz="1600" dirty="0" smtClean="0"/>
              <a:t>Wide or long</a:t>
            </a:r>
          </a:p>
          <a:p>
            <a:pPr marL="285750" indent="-285750">
              <a:buFont typeface="Arial" panose="020B0604020202020204" pitchFamily="34" charset="0"/>
              <a:buChar char="•"/>
            </a:pPr>
            <a:r>
              <a:rPr lang="en-US" sz="1600" dirty="0" smtClean="0"/>
              <a:t>Assume 2 sets of belt lengths(?) for 2 out of the box set-ups</a:t>
            </a:r>
            <a:endParaRPr lang="en-US" sz="1600" dirty="0"/>
          </a:p>
          <a:p>
            <a:endParaRPr lang="en-US" dirty="0"/>
          </a:p>
        </p:txBody>
      </p:sp>
      <p:pic>
        <p:nvPicPr>
          <p:cNvPr id="1024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7971" y="4150059"/>
            <a:ext cx="5638800" cy="2675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Arrow Connector 9"/>
          <p:cNvCxnSpPr/>
          <p:nvPr/>
        </p:nvCxnSpPr>
        <p:spPr>
          <a:xfrm>
            <a:off x="1295400" y="4408108"/>
            <a:ext cx="0" cy="193609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81000" y="5143214"/>
            <a:ext cx="703009" cy="369332"/>
          </a:xfrm>
          <a:prstGeom prst="rect">
            <a:avLst/>
          </a:prstGeom>
          <a:noFill/>
        </p:spPr>
        <p:txBody>
          <a:bodyPr wrap="square" rtlCol="0">
            <a:spAutoFit/>
          </a:bodyPr>
          <a:lstStyle/>
          <a:p>
            <a:r>
              <a:rPr lang="en-US" dirty="0" smtClean="0"/>
              <a:t>W/2</a:t>
            </a:r>
            <a:endParaRPr lang="en-US" dirty="0"/>
          </a:p>
        </p:txBody>
      </p:sp>
      <p:cxnSp>
        <p:nvCxnSpPr>
          <p:cNvPr id="11" name="Straight Arrow Connector 10"/>
          <p:cNvCxnSpPr/>
          <p:nvPr/>
        </p:nvCxnSpPr>
        <p:spPr>
          <a:xfrm>
            <a:off x="4114800" y="3994666"/>
            <a:ext cx="17526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flipH="1">
            <a:off x="4876799" y="3810000"/>
            <a:ext cx="306423" cy="369332"/>
          </a:xfrm>
          <a:prstGeom prst="rect">
            <a:avLst/>
          </a:prstGeom>
          <a:solidFill>
            <a:schemeClr val="bg1"/>
          </a:solidFill>
        </p:spPr>
        <p:txBody>
          <a:bodyPr wrap="square" rtlCol="0">
            <a:spAutoFit/>
          </a:bodyPr>
          <a:lstStyle/>
          <a:p>
            <a:r>
              <a:rPr lang="en-US" dirty="0" smtClean="0"/>
              <a:t>L</a:t>
            </a:r>
            <a:endParaRPr lang="en-US" dirty="0"/>
          </a:p>
        </p:txBody>
      </p:sp>
    </p:spTree>
    <p:extLst>
      <p:ext uri="{BB962C8B-B14F-4D97-AF65-F5344CB8AC3E}">
        <p14:creationId xmlns:p14="http://schemas.microsoft.com/office/powerpoint/2010/main" val="520774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fade">
                                      <p:cBhvr>
                                        <p:cTn id="18" dur="500"/>
                                        <p:tgtEl>
                                          <p:spTgt spid="4">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500"/>
                                        <p:tgtEl>
                                          <p:spTgt spid="4">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Effect transition="in" filter="fade">
                                      <p:cBhvr>
                                        <p:cTn id="29" dur="500"/>
                                        <p:tgtEl>
                                          <p:spTgt spid="4">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Effect transition="in" filter="fade">
                                      <p:cBhvr>
                                        <p:cTn id="34"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Upgrades on New KOP Chassis</a:t>
            </a:r>
            <a:endParaRPr lang="en-US" sz="3600" dirty="0"/>
          </a:p>
        </p:txBody>
      </p:sp>
      <p:sp>
        <p:nvSpPr>
          <p:cNvPr id="3" name="Content Placeholder 2"/>
          <p:cNvSpPr>
            <a:spLocks noGrp="1"/>
          </p:cNvSpPr>
          <p:nvPr>
            <p:ph sz="half" idx="1"/>
          </p:nvPr>
        </p:nvSpPr>
        <p:spPr/>
        <p:txBody>
          <a:bodyPr>
            <a:normAutofit fontScale="92500"/>
          </a:bodyPr>
          <a:lstStyle/>
          <a:p>
            <a:r>
              <a:rPr lang="en-US" dirty="0" smtClean="0"/>
              <a:t>What can we improve on? Some Possibilities:</a:t>
            </a:r>
            <a:endParaRPr lang="en-US" dirty="0"/>
          </a:p>
          <a:p>
            <a:endParaRPr lang="en-US" dirty="0"/>
          </a:p>
        </p:txBody>
      </p:sp>
      <p:sp>
        <p:nvSpPr>
          <p:cNvPr id="4" name="Content Placeholder 3"/>
          <p:cNvSpPr>
            <a:spLocks noGrp="1"/>
          </p:cNvSpPr>
          <p:nvPr>
            <p:ph sz="half" idx="2"/>
          </p:nvPr>
        </p:nvSpPr>
        <p:spPr>
          <a:xfrm>
            <a:off x="609600" y="1524000"/>
            <a:ext cx="8128261" cy="2325669"/>
          </a:xfrm>
        </p:spPr>
        <p:txBody>
          <a:bodyPr>
            <a:normAutofit fontScale="92500"/>
          </a:bodyPr>
          <a:lstStyle/>
          <a:p>
            <a:pPr>
              <a:spcBef>
                <a:spcPts val="600"/>
              </a:spcBef>
            </a:pPr>
            <a:r>
              <a:rPr lang="en-US" sz="1800" dirty="0" smtClean="0"/>
              <a:t>Optimize our own width to length</a:t>
            </a:r>
          </a:p>
          <a:p>
            <a:pPr>
              <a:spcBef>
                <a:spcPts val="600"/>
              </a:spcBef>
            </a:pPr>
            <a:r>
              <a:rPr lang="en-US" sz="1800" dirty="0" smtClean="0"/>
              <a:t>Change to 4” wheels, Swap out </a:t>
            </a:r>
            <a:r>
              <a:rPr lang="en-US" sz="1800" dirty="0" err="1" smtClean="0"/>
              <a:t>toughbox</a:t>
            </a:r>
            <a:r>
              <a:rPr lang="en-US" sz="1800" dirty="0" smtClean="0"/>
              <a:t> mini for:</a:t>
            </a:r>
          </a:p>
          <a:p>
            <a:pPr lvl="1">
              <a:spcBef>
                <a:spcPts val="600"/>
              </a:spcBef>
            </a:pPr>
            <a:r>
              <a:rPr lang="en-US" sz="1600" dirty="0" smtClean="0"/>
              <a:t> </a:t>
            </a:r>
            <a:r>
              <a:rPr lang="en-US" sz="1600" dirty="0" err="1" smtClean="0"/>
              <a:t>Vexpro</a:t>
            </a:r>
            <a:r>
              <a:rPr lang="en-US" sz="1600" dirty="0" smtClean="0"/>
              <a:t> 3 CIM 6:1 ratio gearbox 12.5 fps, + full torque</a:t>
            </a:r>
          </a:p>
          <a:p>
            <a:pPr lvl="1">
              <a:spcBef>
                <a:spcPts val="600"/>
              </a:spcBef>
            </a:pPr>
            <a:r>
              <a:rPr lang="en-US" sz="1600" dirty="0" smtClean="0"/>
              <a:t>Or 2 CIM with shifter gearbox  (~15 &amp; 62 fps)</a:t>
            </a:r>
          </a:p>
          <a:p>
            <a:pPr lvl="1">
              <a:spcBef>
                <a:spcPts val="600"/>
              </a:spcBef>
            </a:pPr>
            <a:r>
              <a:rPr lang="en-US" sz="1800" dirty="0" smtClean="0"/>
              <a:t>8WD or 6WD layouts possible    </a:t>
            </a:r>
          </a:p>
          <a:p>
            <a:pPr lvl="1">
              <a:spcBef>
                <a:spcPts val="600"/>
              </a:spcBef>
            </a:pPr>
            <a:r>
              <a:rPr lang="en-US" sz="1700" dirty="0" smtClean="0"/>
              <a:t>Overall wheel base length is overall length – 5” (10% better than KOP)</a:t>
            </a:r>
          </a:p>
          <a:p>
            <a:pPr>
              <a:spcBef>
                <a:spcPts val="600"/>
              </a:spcBef>
            </a:pPr>
            <a:r>
              <a:rPr lang="en-US" sz="1800" dirty="0" smtClean="0"/>
              <a:t>Drop Frame to 1” height above carpet (lower </a:t>
            </a:r>
            <a:r>
              <a:rPr lang="en-US" sz="1800" dirty="0" err="1" smtClean="0"/>
              <a:t>c.g.</a:t>
            </a:r>
            <a:r>
              <a:rPr lang="en-US" sz="1800" dirty="0" smtClean="0"/>
              <a:t>)</a:t>
            </a:r>
            <a:endParaRPr lang="en-US" sz="1800" dirty="0"/>
          </a:p>
        </p:txBody>
      </p:sp>
      <p:sp>
        <p:nvSpPr>
          <p:cNvPr id="5" name="TextBox 4"/>
          <p:cNvSpPr txBox="1"/>
          <p:nvPr/>
        </p:nvSpPr>
        <p:spPr>
          <a:xfrm>
            <a:off x="7465526" y="5901054"/>
            <a:ext cx="1036630" cy="646331"/>
          </a:xfrm>
          <a:prstGeom prst="rect">
            <a:avLst/>
          </a:prstGeom>
          <a:noFill/>
        </p:spPr>
        <p:txBody>
          <a:bodyPr wrap="none" rtlCol="0">
            <a:spAutoFit/>
          </a:bodyPr>
          <a:lstStyle/>
          <a:p>
            <a:r>
              <a:rPr lang="en-US" dirty="0" smtClean="0"/>
              <a:t>Top View</a:t>
            </a:r>
          </a:p>
          <a:p>
            <a:r>
              <a:rPr lang="en-US" dirty="0" smtClean="0"/>
              <a:t>½ Robot</a:t>
            </a:r>
            <a:endParaRPr lang="en-US" dirty="0"/>
          </a:p>
        </p:txBody>
      </p:sp>
      <p:pic>
        <p:nvPicPr>
          <p:cNvPr id="11"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0894" y="3709302"/>
            <a:ext cx="1901825" cy="190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7" name="Group 6"/>
          <p:cNvGrpSpPr/>
          <p:nvPr/>
        </p:nvGrpSpPr>
        <p:grpSpPr>
          <a:xfrm>
            <a:off x="762000" y="4114800"/>
            <a:ext cx="6305984" cy="2743200"/>
            <a:chOff x="914400" y="4125310"/>
            <a:chExt cx="6305984" cy="2743200"/>
          </a:xfrm>
        </p:grpSpPr>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4125310"/>
              <a:ext cx="6305984"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4801652" y="5287694"/>
              <a:ext cx="1112805" cy="646331"/>
            </a:xfrm>
            <a:prstGeom prst="rect">
              <a:avLst/>
            </a:prstGeom>
            <a:noFill/>
          </p:spPr>
          <p:txBody>
            <a:bodyPr wrap="none" rtlCol="0">
              <a:spAutoFit/>
            </a:bodyPr>
            <a:lstStyle/>
            <a:p>
              <a:r>
                <a:rPr lang="en-US" sz="3600" dirty="0" smtClean="0"/>
                <a:t>6WD</a:t>
              </a:r>
              <a:endParaRPr lang="en-US" sz="3600" dirty="0"/>
            </a:p>
          </p:txBody>
        </p:sp>
      </p:grpSp>
      <p:grpSp>
        <p:nvGrpSpPr>
          <p:cNvPr id="9" name="Group 8"/>
          <p:cNvGrpSpPr/>
          <p:nvPr/>
        </p:nvGrpSpPr>
        <p:grpSpPr>
          <a:xfrm>
            <a:off x="457200" y="3886200"/>
            <a:ext cx="6934200" cy="2971800"/>
            <a:chOff x="-914400" y="4397666"/>
            <a:chExt cx="6801067" cy="3018841"/>
          </a:xfrm>
        </p:grpSpPr>
        <p:pic>
          <p:nvPicPr>
            <p:cNvPr id="11311" name="Picture 4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4397666"/>
              <a:ext cx="6801067" cy="3018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3278800" y="5486400"/>
              <a:ext cx="1217000" cy="707886"/>
            </a:xfrm>
            <a:prstGeom prst="rect">
              <a:avLst/>
            </a:prstGeom>
            <a:noFill/>
          </p:spPr>
          <p:txBody>
            <a:bodyPr wrap="none" rtlCol="0">
              <a:spAutoFit/>
            </a:bodyPr>
            <a:lstStyle/>
            <a:p>
              <a:r>
                <a:rPr lang="en-US" sz="4000" dirty="0" smtClean="0"/>
                <a:t>8WD</a:t>
              </a:r>
              <a:endParaRPr lang="en-US" sz="4000" dirty="0"/>
            </a:p>
          </p:txBody>
        </p:sp>
      </p:grpSp>
    </p:spTree>
    <p:extLst>
      <p:ext uri="{BB962C8B-B14F-4D97-AF65-F5344CB8AC3E}">
        <p14:creationId xmlns:p14="http://schemas.microsoft.com/office/powerpoint/2010/main" val="93129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500"/>
                                        <p:tgtEl>
                                          <p:spTgt spid="4">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fade">
                                      <p:cBhvr>
                                        <p:cTn id="31" dur="500"/>
                                        <p:tgtEl>
                                          <p:spTgt spid="4">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AM KOP Frame &amp; </a:t>
            </a:r>
            <a:r>
              <a:rPr lang="en-US" sz="3200" dirty="0" err="1" smtClean="0"/>
              <a:t>VexPro</a:t>
            </a:r>
            <a:r>
              <a:rPr lang="en-US" sz="3200" dirty="0" smtClean="0"/>
              <a:t> </a:t>
            </a:r>
            <a:r>
              <a:rPr lang="en-US" sz="3200" dirty="0" err="1" smtClean="0"/>
              <a:t>KitBot</a:t>
            </a:r>
            <a:r>
              <a:rPr lang="en-US" sz="3200" dirty="0" smtClean="0"/>
              <a:t> &amp; 80/20</a:t>
            </a:r>
            <a:endParaRPr lang="en-US" sz="3200" dirty="0"/>
          </a:p>
        </p:txBody>
      </p:sp>
      <p:sp>
        <p:nvSpPr>
          <p:cNvPr id="4" name="Content Placeholder 3"/>
          <p:cNvSpPr>
            <a:spLocks noGrp="1"/>
          </p:cNvSpPr>
          <p:nvPr>
            <p:ph sz="half" idx="1"/>
          </p:nvPr>
        </p:nvSpPr>
        <p:spPr/>
        <p:txBody>
          <a:bodyPr>
            <a:normAutofit/>
          </a:bodyPr>
          <a:lstStyle/>
          <a:p>
            <a:r>
              <a:rPr lang="en-US" dirty="0" smtClean="0"/>
              <a:t>Chassis Requirements</a:t>
            </a:r>
            <a:endParaRPr lang="en-US" dirty="0"/>
          </a:p>
        </p:txBody>
      </p:sp>
      <p:sp>
        <p:nvSpPr>
          <p:cNvPr id="5" name="Content Placeholder 4"/>
          <p:cNvSpPr>
            <a:spLocks noGrp="1"/>
          </p:cNvSpPr>
          <p:nvPr>
            <p:ph sz="half" idx="2"/>
          </p:nvPr>
        </p:nvSpPr>
        <p:spPr>
          <a:xfrm>
            <a:off x="228600" y="1600200"/>
            <a:ext cx="8915400" cy="4983163"/>
          </a:xfrm>
        </p:spPr>
        <p:txBody>
          <a:bodyPr>
            <a:noAutofit/>
          </a:bodyPr>
          <a:lstStyle/>
          <a:p>
            <a:pPr>
              <a:spcBef>
                <a:spcPts val="600"/>
              </a:spcBef>
            </a:pPr>
            <a:r>
              <a:rPr lang="en-US" sz="1800" dirty="0" smtClean="0"/>
              <a:t>Able to convert from wide to long format and any in between (24:31 </a:t>
            </a:r>
            <a:r>
              <a:rPr lang="en-US" sz="1800" dirty="0" smtClean="0">
                <a:sym typeface="Wingdings" panose="05000000000000000000" pitchFamily="2" charset="2"/>
              </a:rPr>
              <a:t> 31:24)</a:t>
            </a:r>
            <a:endParaRPr lang="en-US" sz="1800" dirty="0" smtClean="0"/>
          </a:p>
          <a:p>
            <a:pPr>
              <a:spcBef>
                <a:spcPts val="600"/>
              </a:spcBef>
            </a:pPr>
            <a:r>
              <a:rPr lang="en-US" sz="1800" dirty="0" smtClean="0"/>
              <a:t>Able to handle 8WD, 6WD, with 4” or 6” wheels.</a:t>
            </a:r>
          </a:p>
          <a:p>
            <a:pPr>
              <a:spcBef>
                <a:spcPts val="600"/>
              </a:spcBef>
            </a:pPr>
            <a:r>
              <a:rPr lang="en-US" sz="1800" dirty="0" smtClean="0"/>
              <a:t>Able to integrate 2 (or 3?) likely drive train choices (others also possible)</a:t>
            </a:r>
          </a:p>
          <a:p>
            <a:pPr lvl="1">
              <a:spcBef>
                <a:spcPts val="600"/>
              </a:spcBef>
            </a:pPr>
            <a:r>
              <a:rPr lang="en-US" sz="1600" dirty="0" smtClean="0"/>
              <a:t>4 CIM drive motors into 2 two-speed transmissions (COTs transmission)</a:t>
            </a:r>
          </a:p>
          <a:p>
            <a:pPr lvl="1">
              <a:spcBef>
                <a:spcPts val="600"/>
              </a:spcBef>
            </a:pPr>
            <a:r>
              <a:rPr lang="en-US" sz="1600" dirty="0" smtClean="0"/>
              <a:t>6 CIM drive motors into 1 speed transmission (COTs or custom?)</a:t>
            </a:r>
          </a:p>
          <a:p>
            <a:pPr lvl="1">
              <a:spcBef>
                <a:spcPts val="600"/>
              </a:spcBef>
            </a:pPr>
            <a:r>
              <a:rPr lang="en-US" sz="1600" dirty="0" smtClean="0"/>
              <a:t>4 CIM swerve drive system  (mix of COTs and custom)</a:t>
            </a:r>
          </a:p>
          <a:p>
            <a:pPr>
              <a:spcBef>
                <a:spcPts val="600"/>
              </a:spcBef>
            </a:pPr>
            <a:r>
              <a:rPr lang="en-US" sz="2000" dirty="0" smtClean="0"/>
              <a:t>Agile and smooth turning capability</a:t>
            </a:r>
          </a:p>
          <a:p>
            <a:pPr>
              <a:spcBef>
                <a:spcPts val="600"/>
              </a:spcBef>
            </a:pPr>
            <a:r>
              <a:rPr lang="en-US" sz="2000" dirty="0" smtClean="0"/>
              <a:t>Best balance of speed and pushing power </a:t>
            </a:r>
          </a:p>
          <a:p>
            <a:pPr lvl="1">
              <a:spcBef>
                <a:spcPts val="600"/>
              </a:spcBef>
            </a:pPr>
            <a:r>
              <a:rPr lang="en-US" sz="1600" dirty="0" smtClean="0"/>
              <a:t>ability to change ratios without too significant effort (1 hour)</a:t>
            </a:r>
          </a:p>
          <a:p>
            <a:pPr>
              <a:spcBef>
                <a:spcPts val="600"/>
              </a:spcBef>
            </a:pPr>
            <a:r>
              <a:rPr lang="en-US" sz="2000" dirty="0" smtClean="0"/>
              <a:t>Lowest possible </a:t>
            </a:r>
            <a:r>
              <a:rPr lang="en-US" sz="2000" dirty="0" err="1" smtClean="0"/>
              <a:t>c.g.</a:t>
            </a:r>
            <a:endParaRPr lang="en-US" sz="2000" dirty="0" smtClean="0"/>
          </a:p>
          <a:p>
            <a:pPr>
              <a:spcBef>
                <a:spcPts val="600"/>
              </a:spcBef>
            </a:pPr>
            <a:r>
              <a:rPr lang="en-US" sz="2000" dirty="0" smtClean="0"/>
              <a:t>Maximize stability</a:t>
            </a:r>
          </a:p>
          <a:p>
            <a:pPr>
              <a:spcBef>
                <a:spcPts val="600"/>
              </a:spcBef>
            </a:pPr>
            <a:r>
              <a:rPr lang="en-US" sz="2000" dirty="0" smtClean="0"/>
              <a:t>Able to attach a superstructure</a:t>
            </a:r>
          </a:p>
          <a:p>
            <a:pPr>
              <a:spcBef>
                <a:spcPts val="600"/>
              </a:spcBef>
            </a:pPr>
            <a:r>
              <a:rPr lang="en-US" sz="2000" dirty="0" smtClean="0"/>
              <a:t>Easily attach securely and detach bumpers </a:t>
            </a:r>
          </a:p>
          <a:p>
            <a:pPr>
              <a:spcBef>
                <a:spcPts val="600"/>
              </a:spcBef>
            </a:pPr>
            <a:r>
              <a:rPr lang="en-US" sz="2000" dirty="0" smtClean="0"/>
              <a:t>Weight &lt;40 lbs.</a:t>
            </a:r>
            <a:endParaRPr lang="en-US" sz="2000" dirty="0"/>
          </a:p>
          <a:p>
            <a:pPr>
              <a:spcBef>
                <a:spcPts val="600"/>
              </a:spcBef>
            </a:pPr>
            <a:endParaRPr lang="en-US" sz="1800" dirty="0" smtClean="0"/>
          </a:p>
          <a:p>
            <a:pPr>
              <a:spcBef>
                <a:spcPts val="600"/>
              </a:spcBef>
            </a:pPr>
            <a:endParaRPr lang="en-US" dirty="0" smtClean="0"/>
          </a:p>
          <a:p>
            <a:pPr lvl="1">
              <a:spcBef>
                <a:spcPts val="600"/>
              </a:spcBef>
            </a:pPr>
            <a:endParaRPr lang="en-US" sz="1600" dirty="0"/>
          </a:p>
        </p:txBody>
      </p:sp>
    </p:spTree>
    <p:extLst>
      <p:ext uri="{BB962C8B-B14F-4D97-AF65-F5344CB8AC3E}">
        <p14:creationId xmlns:p14="http://schemas.microsoft.com/office/powerpoint/2010/main" val="2357662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fade">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fade">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fade">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fade">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fade">
                                      <p:cBhvr>
                                        <p:cTn id="72"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Some Frame Options</a:t>
            </a:r>
            <a:endParaRPr lang="en-US" sz="3200" dirty="0"/>
          </a:p>
        </p:txBody>
      </p:sp>
      <p:sp>
        <p:nvSpPr>
          <p:cNvPr id="5" name="Content Placeholder 4"/>
          <p:cNvSpPr>
            <a:spLocks noGrp="1"/>
          </p:cNvSpPr>
          <p:nvPr>
            <p:ph sz="half" idx="2"/>
          </p:nvPr>
        </p:nvSpPr>
        <p:spPr>
          <a:xfrm>
            <a:off x="381000" y="1828800"/>
            <a:ext cx="8610600" cy="4876800"/>
          </a:xfrm>
        </p:spPr>
        <p:txBody>
          <a:bodyPr>
            <a:noAutofit/>
          </a:bodyPr>
          <a:lstStyle/>
          <a:p>
            <a:pPr>
              <a:spcBef>
                <a:spcPts val="600"/>
              </a:spcBef>
            </a:pPr>
            <a:r>
              <a:rPr lang="en-US" sz="1800" dirty="0" smtClean="0">
                <a:solidFill>
                  <a:schemeClr val="tx2">
                    <a:lumMod val="75000"/>
                  </a:schemeClr>
                </a:solidFill>
              </a:rPr>
              <a:t>Design needs to be within our manufacturing ability and be easy to maintain </a:t>
            </a:r>
          </a:p>
          <a:p>
            <a:pPr lvl="1">
              <a:spcBef>
                <a:spcPts val="600"/>
              </a:spcBef>
            </a:pPr>
            <a:r>
              <a:rPr lang="en-US" sz="1400" dirty="0" smtClean="0">
                <a:solidFill>
                  <a:schemeClr val="tx2">
                    <a:lumMod val="75000"/>
                  </a:schemeClr>
                </a:solidFill>
              </a:rPr>
              <a:t>change wheels, transmissions etc. - within 20 minutes!</a:t>
            </a:r>
          </a:p>
          <a:p>
            <a:pPr lvl="1">
              <a:spcBef>
                <a:spcPts val="600"/>
              </a:spcBef>
            </a:pPr>
            <a:r>
              <a:rPr lang="en-US" sz="1600" dirty="0" smtClean="0">
                <a:solidFill>
                  <a:schemeClr val="tx2">
                    <a:lumMod val="75000"/>
                  </a:schemeClr>
                </a:solidFill>
              </a:rPr>
              <a:t>KOP (</a:t>
            </a:r>
            <a:r>
              <a:rPr lang="en-US" sz="1600" dirty="0" err="1" smtClean="0">
                <a:solidFill>
                  <a:schemeClr val="tx2">
                    <a:lumMod val="75000"/>
                  </a:schemeClr>
                </a:solidFill>
              </a:rPr>
              <a:t>Andymark</a:t>
            </a:r>
            <a:r>
              <a:rPr lang="en-US" sz="1600" dirty="0" smtClean="0">
                <a:solidFill>
                  <a:schemeClr val="tx2">
                    <a:lumMod val="75000"/>
                  </a:schemeClr>
                </a:solidFill>
              </a:rPr>
              <a:t>)</a:t>
            </a:r>
          </a:p>
          <a:p>
            <a:pPr marL="974725" lvl="2">
              <a:spcBef>
                <a:spcPts val="600"/>
              </a:spcBef>
            </a:pPr>
            <a:r>
              <a:rPr lang="en-US" sz="1600" dirty="0" smtClean="0">
                <a:solidFill>
                  <a:schemeClr val="tx2">
                    <a:lumMod val="75000"/>
                  </a:schemeClr>
                </a:solidFill>
              </a:rPr>
              <a:t>Old KOP no longer provided – new sheet metal kit-bot </a:t>
            </a:r>
          </a:p>
          <a:p>
            <a:pPr marL="974725" lvl="2">
              <a:spcBef>
                <a:spcPts val="600"/>
              </a:spcBef>
            </a:pPr>
            <a:r>
              <a:rPr lang="en-US" sz="1600" dirty="0" smtClean="0">
                <a:solidFill>
                  <a:schemeClr val="tx2">
                    <a:lumMod val="75000"/>
                  </a:schemeClr>
                </a:solidFill>
              </a:rPr>
              <a:t>New KOP – modified (aka “</a:t>
            </a:r>
            <a:r>
              <a:rPr lang="en-US" sz="1600" dirty="0" err="1" smtClean="0">
                <a:solidFill>
                  <a:schemeClr val="tx2">
                    <a:lumMod val="75000"/>
                  </a:schemeClr>
                </a:solidFill>
              </a:rPr>
              <a:t>Kitbot</a:t>
            </a:r>
            <a:r>
              <a:rPr lang="en-US" sz="1600" dirty="0" smtClean="0">
                <a:solidFill>
                  <a:schemeClr val="tx2">
                    <a:lumMod val="75000"/>
                  </a:schemeClr>
                </a:solidFill>
              </a:rPr>
              <a:t> on Steroids”)</a:t>
            </a:r>
          </a:p>
          <a:p>
            <a:pPr lvl="1">
              <a:spcBef>
                <a:spcPts val="600"/>
              </a:spcBef>
            </a:pPr>
            <a:r>
              <a:rPr lang="en-US" sz="1600" dirty="0" smtClean="0">
                <a:solidFill>
                  <a:schemeClr val="tx2">
                    <a:lumMod val="75000"/>
                  </a:schemeClr>
                </a:solidFill>
              </a:rPr>
              <a:t>80/20</a:t>
            </a:r>
            <a:endParaRPr lang="en-US" sz="1600" dirty="0">
              <a:solidFill>
                <a:schemeClr val="tx2">
                  <a:lumMod val="75000"/>
                </a:schemeClr>
              </a:solidFill>
            </a:endParaRPr>
          </a:p>
          <a:p>
            <a:pPr marL="974725" lvl="2">
              <a:spcBef>
                <a:spcPts val="600"/>
              </a:spcBef>
              <a:tabLst>
                <a:tab pos="974725" algn="l"/>
              </a:tabLst>
            </a:pPr>
            <a:r>
              <a:rPr lang="en-US" sz="1600" dirty="0">
                <a:solidFill>
                  <a:schemeClr val="tx2">
                    <a:lumMod val="75000"/>
                  </a:schemeClr>
                </a:solidFill>
              </a:rPr>
              <a:t>We have experience with material – Miss Daisy style or variant </a:t>
            </a:r>
            <a:endParaRPr lang="en-US" sz="1600" dirty="0" smtClean="0">
              <a:solidFill>
                <a:schemeClr val="tx2">
                  <a:lumMod val="75000"/>
                </a:schemeClr>
              </a:solidFill>
            </a:endParaRPr>
          </a:p>
          <a:p>
            <a:pPr marL="974725" lvl="2">
              <a:spcBef>
                <a:spcPts val="600"/>
              </a:spcBef>
              <a:tabLst>
                <a:tab pos="974725" algn="l"/>
              </a:tabLst>
            </a:pPr>
            <a:r>
              <a:rPr lang="en-US" sz="1600" dirty="0" smtClean="0">
                <a:solidFill>
                  <a:schemeClr val="tx2">
                    <a:lumMod val="75000"/>
                  </a:schemeClr>
                </a:solidFill>
              </a:rPr>
              <a:t>Bearing </a:t>
            </a:r>
            <a:r>
              <a:rPr lang="en-US" sz="1600" dirty="0">
                <a:solidFill>
                  <a:schemeClr val="tx2">
                    <a:lumMod val="75000"/>
                  </a:schemeClr>
                </a:solidFill>
              </a:rPr>
              <a:t>blocks are </a:t>
            </a:r>
            <a:r>
              <a:rPr lang="en-US" sz="1600" dirty="0" smtClean="0">
                <a:solidFill>
                  <a:schemeClr val="tx2">
                    <a:lumMod val="75000"/>
                  </a:schemeClr>
                </a:solidFill>
              </a:rPr>
              <a:t>interesting for tensioning</a:t>
            </a:r>
          </a:p>
          <a:p>
            <a:pPr lvl="1">
              <a:spcBef>
                <a:spcPts val="600"/>
              </a:spcBef>
            </a:pPr>
            <a:r>
              <a:rPr lang="en-US" sz="1600" dirty="0" err="1" smtClean="0">
                <a:solidFill>
                  <a:schemeClr val="tx2">
                    <a:lumMod val="75000"/>
                  </a:schemeClr>
                </a:solidFill>
              </a:rPr>
              <a:t>Vexpro</a:t>
            </a:r>
            <a:r>
              <a:rPr lang="en-US" sz="1600" dirty="0" smtClean="0">
                <a:solidFill>
                  <a:schemeClr val="tx2">
                    <a:lumMod val="75000"/>
                  </a:schemeClr>
                </a:solidFill>
              </a:rPr>
              <a:t> kit-bot</a:t>
            </a:r>
            <a:endParaRPr lang="en-US" sz="1600" dirty="0">
              <a:solidFill>
                <a:schemeClr val="tx2">
                  <a:lumMod val="75000"/>
                </a:schemeClr>
              </a:solidFill>
            </a:endParaRPr>
          </a:p>
          <a:p>
            <a:pPr lvl="2">
              <a:spcBef>
                <a:spcPts val="600"/>
              </a:spcBef>
            </a:pPr>
            <a:r>
              <a:rPr lang="en-US" sz="1600" dirty="0">
                <a:solidFill>
                  <a:schemeClr val="tx2">
                    <a:lumMod val="75000"/>
                  </a:schemeClr>
                </a:solidFill>
              </a:rPr>
              <a:t>Specific robot aspect ratio – may not align with strategy </a:t>
            </a:r>
          </a:p>
          <a:p>
            <a:pPr lvl="2">
              <a:spcBef>
                <a:spcPts val="600"/>
              </a:spcBef>
            </a:pPr>
            <a:r>
              <a:rPr lang="en-US" sz="1600" dirty="0">
                <a:solidFill>
                  <a:schemeClr val="tx2">
                    <a:lumMod val="75000"/>
                  </a:schemeClr>
                </a:solidFill>
              </a:rPr>
              <a:t>Otherwise well made – 558 used it in 2013 – positive </a:t>
            </a:r>
            <a:r>
              <a:rPr lang="en-US" sz="1600" dirty="0" smtClean="0">
                <a:solidFill>
                  <a:schemeClr val="tx2">
                    <a:lumMod val="75000"/>
                  </a:schemeClr>
                </a:solidFill>
              </a:rPr>
              <a:t>reports</a:t>
            </a:r>
            <a:endParaRPr lang="en-US" sz="1600" dirty="0">
              <a:solidFill>
                <a:schemeClr val="tx2">
                  <a:lumMod val="75000"/>
                </a:schemeClr>
              </a:solidFill>
            </a:endParaRPr>
          </a:p>
          <a:p>
            <a:pPr>
              <a:spcBef>
                <a:spcPts val="600"/>
              </a:spcBef>
            </a:pPr>
            <a:r>
              <a:rPr lang="en-US" sz="1800" dirty="0" smtClean="0">
                <a:solidFill>
                  <a:schemeClr val="tx2">
                    <a:lumMod val="75000"/>
                  </a:schemeClr>
                </a:solidFill>
              </a:rPr>
              <a:t>Custom – have prototype developed in the Fall</a:t>
            </a:r>
            <a:endParaRPr lang="en-US" sz="1800" i="1" dirty="0">
              <a:solidFill>
                <a:schemeClr val="tx2">
                  <a:lumMod val="75000"/>
                </a:schemeClr>
              </a:solidFill>
            </a:endParaRPr>
          </a:p>
          <a:p>
            <a:pPr lvl="1">
              <a:spcBef>
                <a:spcPts val="600"/>
              </a:spcBef>
            </a:pPr>
            <a:r>
              <a:rPr lang="en-US" sz="1600" dirty="0" smtClean="0">
                <a:solidFill>
                  <a:schemeClr val="tx2">
                    <a:lumMod val="75000"/>
                  </a:schemeClr>
                </a:solidFill>
              </a:rPr>
              <a:t>Bumpers – generally a sort of afterthought</a:t>
            </a:r>
          </a:p>
          <a:p>
            <a:pPr lvl="2">
              <a:spcBef>
                <a:spcPts val="600"/>
              </a:spcBef>
            </a:pPr>
            <a:r>
              <a:rPr lang="en-US" sz="1400" dirty="0" smtClean="0">
                <a:solidFill>
                  <a:schemeClr val="tx2">
                    <a:lumMod val="75000"/>
                  </a:schemeClr>
                </a:solidFill>
              </a:rPr>
              <a:t>Maybe optimize and easy </a:t>
            </a:r>
            <a:r>
              <a:rPr lang="en-US" sz="1400" dirty="0" smtClean="0">
                <a:solidFill>
                  <a:schemeClr val="tx2">
                    <a:lumMod val="75000"/>
                  </a:schemeClr>
                </a:solidFill>
              </a:rPr>
              <a:t>on/off</a:t>
            </a:r>
            <a:r>
              <a:rPr lang="en-US" sz="1400" dirty="0" smtClean="0">
                <a:solidFill>
                  <a:schemeClr val="tx2">
                    <a:lumMod val="75000"/>
                  </a:schemeClr>
                </a:solidFill>
              </a:rPr>
              <a:t>, strong system in Fall?</a:t>
            </a:r>
          </a:p>
          <a:p>
            <a:pPr lvl="2">
              <a:spcBef>
                <a:spcPts val="600"/>
              </a:spcBef>
            </a:pPr>
            <a:r>
              <a:rPr lang="en-US" sz="1400" dirty="0" smtClean="0">
                <a:solidFill>
                  <a:schemeClr val="tx2">
                    <a:lumMod val="75000"/>
                  </a:schemeClr>
                </a:solidFill>
              </a:rPr>
              <a:t>Team 33 Killer Bee approach – Bumper provides strength of frame</a:t>
            </a:r>
          </a:p>
          <a:p>
            <a:pPr lvl="1">
              <a:spcBef>
                <a:spcPts val="600"/>
              </a:spcBef>
            </a:pPr>
            <a:endParaRPr lang="en-US" sz="1800" dirty="0" smtClean="0"/>
          </a:p>
          <a:p>
            <a:pPr lvl="1">
              <a:spcBef>
                <a:spcPts val="600"/>
              </a:spcBef>
            </a:pPr>
            <a:endParaRPr lang="en-US" sz="1800" dirty="0"/>
          </a:p>
        </p:txBody>
      </p:sp>
      <p:sp>
        <p:nvSpPr>
          <p:cNvPr id="3" name="Content Placeholder 2"/>
          <p:cNvSpPr>
            <a:spLocks noGrp="1"/>
          </p:cNvSpPr>
          <p:nvPr>
            <p:ph sz="half" idx="1"/>
          </p:nvPr>
        </p:nvSpPr>
        <p:spPr>
          <a:xfrm>
            <a:off x="0" y="1066800"/>
            <a:ext cx="9144000" cy="609600"/>
          </a:xfrm>
        </p:spPr>
        <p:txBody>
          <a:bodyPr>
            <a:noAutofit/>
          </a:bodyPr>
          <a:lstStyle/>
          <a:p>
            <a:pPr>
              <a:spcBef>
                <a:spcPts val="0"/>
              </a:spcBef>
            </a:pPr>
            <a:r>
              <a:rPr lang="en-US" sz="2000" dirty="0"/>
              <a:t>Requirement: Must have chassis up and running by end of week </a:t>
            </a:r>
            <a:r>
              <a:rPr lang="en-US" sz="2000" dirty="0" smtClean="0"/>
              <a:t>2</a:t>
            </a:r>
          </a:p>
          <a:p>
            <a:pPr lvl="1">
              <a:spcBef>
                <a:spcPts val="0"/>
              </a:spcBef>
            </a:pPr>
            <a:r>
              <a:rPr lang="en-US" sz="2000" i="1" dirty="0" smtClean="0"/>
              <a:t>Otherwise </a:t>
            </a:r>
            <a:r>
              <a:rPr lang="en-US" sz="2000" i="1" dirty="0"/>
              <a:t>will not achieve other game goals</a:t>
            </a:r>
          </a:p>
          <a:p>
            <a:endParaRPr lang="en-US" sz="3200" dirty="0"/>
          </a:p>
        </p:txBody>
      </p:sp>
    </p:spTree>
    <p:extLst>
      <p:ext uri="{BB962C8B-B14F-4D97-AF65-F5344CB8AC3E}">
        <p14:creationId xmlns:p14="http://schemas.microsoft.com/office/powerpoint/2010/main" val="3547056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500"/>
                                        <p:tgtEl>
                                          <p:spTgt spid="5">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fade">
                                      <p:cBhvr>
                                        <p:cTn id="31" dur="500"/>
                                        <p:tgtEl>
                                          <p:spTgt spid="5">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animEffect transition="in" filter="fade">
                                      <p:cBhvr>
                                        <p:cTn id="34" dur="500"/>
                                        <p:tgtEl>
                                          <p:spTgt spid="5">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Effect transition="in" filter="fade">
                                      <p:cBhvr>
                                        <p:cTn id="39" dur="500"/>
                                        <p:tgtEl>
                                          <p:spTgt spid="5">
                                            <p:txEl>
                                              <p:pRg st="8" end="8"/>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Effect transition="in" filter="fade">
                                      <p:cBhvr>
                                        <p:cTn id="42" dur="500"/>
                                        <p:tgtEl>
                                          <p:spTgt spid="5">
                                            <p:txEl>
                                              <p:pRg st="9" end="9"/>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5">
                                            <p:txEl>
                                              <p:pRg st="10" end="10"/>
                                            </p:txEl>
                                          </p:spTgt>
                                        </p:tgtEl>
                                        <p:attrNameLst>
                                          <p:attrName>style.visibility</p:attrName>
                                        </p:attrNameLst>
                                      </p:cBhvr>
                                      <p:to>
                                        <p:strVal val="visible"/>
                                      </p:to>
                                    </p:set>
                                    <p:animEffect transition="in" filter="fade">
                                      <p:cBhvr>
                                        <p:cTn id="45" dur="500"/>
                                        <p:tgtEl>
                                          <p:spTgt spid="5">
                                            <p:txEl>
                                              <p:pRg st="10" end="1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5">
                                            <p:txEl>
                                              <p:pRg st="11" end="11"/>
                                            </p:txEl>
                                          </p:spTgt>
                                        </p:tgtEl>
                                        <p:attrNameLst>
                                          <p:attrName>style.visibility</p:attrName>
                                        </p:attrNameLst>
                                      </p:cBhvr>
                                      <p:to>
                                        <p:strVal val="visible"/>
                                      </p:to>
                                    </p:set>
                                    <p:animEffect transition="in" filter="fade">
                                      <p:cBhvr>
                                        <p:cTn id="50" dur="500"/>
                                        <p:tgtEl>
                                          <p:spTgt spid="5">
                                            <p:txEl>
                                              <p:pRg st="11" end="11"/>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5">
                                            <p:txEl>
                                              <p:pRg st="12" end="12"/>
                                            </p:txEl>
                                          </p:spTgt>
                                        </p:tgtEl>
                                        <p:attrNameLst>
                                          <p:attrName>style.visibility</p:attrName>
                                        </p:attrNameLst>
                                      </p:cBhvr>
                                      <p:to>
                                        <p:strVal val="visible"/>
                                      </p:to>
                                    </p:set>
                                    <p:animEffect transition="in" filter="fade">
                                      <p:cBhvr>
                                        <p:cTn id="55" dur="500"/>
                                        <p:tgtEl>
                                          <p:spTgt spid="5">
                                            <p:txEl>
                                              <p:pRg st="12" end="12"/>
                                            </p:txEl>
                                          </p:spTgt>
                                        </p:tgtEl>
                                      </p:cBhvr>
                                    </p:animEffect>
                                  </p:childTnLst>
                                </p:cTn>
                              </p:par>
                              <p:par>
                                <p:cTn id="56" presetID="10" presetClass="entr" presetSubtype="0" fill="hold" nodeType="withEffect">
                                  <p:stCondLst>
                                    <p:cond delay="0"/>
                                  </p:stCondLst>
                                  <p:childTnLst>
                                    <p:set>
                                      <p:cBhvr>
                                        <p:cTn id="57" dur="1" fill="hold">
                                          <p:stCondLst>
                                            <p:cond delay="0"/>
                                          </p:stCondLst>
                                        </p:cTn>
                                        <p:tgtEl>
                                          <p:spTgt spid="5">
                                            <p:txEl>
                                              <p:pRg st="13" end="13"/>
                                            </p:txEl>
                                          </p:spTgt>
                                        </p:tgtEl>
                                        <p:attrNameLst>
                                          <p:attrName>style.visibility</p:attrName>
                                        </p:attrNameLst>
                                      </p:cBhvr>
                                      <p:to>
                                        <p:strVal val="visible"/>
                                      </p:to>
                                    </p:set>
                                    <p:animEffect transition="in" filter="fade">
                                      <p:cBhvr>
                                        <p:cTn id="58" dur="500"/>
                                        <p:tgtEl>
                                          <p:spTgt spid="5">
                                            <p:txEl>
                                              <p:pRg st="13" end="13"/>
                                            </p:txEl>
                                          </p:spTgt>
                                        </p:tgtEl>
                                      </p:cBhvr>
                                    </p:animEffect>
                                  </p:childTnLst>
                                </p:cTn>
                              </p:par>
                              <p:par>
                                <p:cTn id="59" presetID="10" presetClass="entr" presetSubtype="0" fill="hold" nodeType="withEffect">
                                  <p:stCondLst>
                                    <p:cond delay="0"/>
                                  </p:stCondLst>
                                  <p:childTnLst>
                                    <p:set>
                                      <p:cBhvr>
                                        <p:cTn id="60" dur="1" fill="hold">
                                          <p:stCondLst>
                                            <p:cond delay="0"/>
                                          </p:stCondLst>
                                        </p:cTn>
                                        <p:tgtEl>
                                          <p:spTgt spid="5">
                                            <p:txEl>
                                              <p:pRg st="14" end="14"/>
                                            </p:txEl>
                                          </p:spTgt>
                                        </p:tgtEl>
                                        <p:attrNameLst>
                                          <p:attrName>style.visibility</p:attrName>
                                        </p:attrNameLst>
                                      </p:cBhvr>
                                      <p:to>
                                        <p:strVal val="visible"/>
                                      </p:to>
                                    </p:set>
                                    <p:animEffect transition="in" filter="fade">
                                      <p:cBhvr>
                                        <p:cTn id="61" dur="500"/>
                                        <p:tgtEl>
                                          <p:spTgt spid="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FRC Engineering/Design </a:t>
            </a:r>
            <a:endParaRPr lang="en-US" dirty="0"/>
          </a:p>
        </p:txBody>
      </p:sp>
      <p:sp>
        <p:nvSpPr>
          <p:cNvPr id="5" name="Content Placeholder 4"/>
          <p:cNvSpPr>
            <a:spLocks noGrp="1"/>
          </p:cNvSpPr>
          <p:nvPr>
            <p:ph sz="half" idx="1"/>
          </p:nvPr>
        </p:nvSpPr>
        <p:spPr>
          <a:xfrm>
            <a:off x="457200" y="1066800"/>
            <a:ext cx="4876800" cy="533401"/>
          </a:xfrm>
        </p:spPr>
        <p:txBody>
          <a:bodyPr>
            <a:noAutofit/>
          </a:bodyPr>
          <a:lstStyle/>
          <a:p>
            <a:pPr marL="0" indent="0">
              <a:buNone/>
            </a:pPr>
            <a:r>
              <a:rPr lang="en-US" sz="2400" dirty="0" smtClean="0"/>
              <a:t>Build Week </a:t>
            </a:r>
            <a:r>
              <a:rPr lang="en-US" sz="2400" dirty="0" smtClean="0"/>
              <a:t>1:</a:t>
            </a:r>
          </a:p>
          <a:p>
            <a:pPr marL="0" indent="0">
              <a:buNone/>
            </a:pPr>
            <a:r>
              <a:rPr lang="en-US" sz="2400" dirty="0"/>
              <a:t>	</a:t>
            </a:r>
          </a:p>
        </p:txBody>
      </p:sp>
      <p:sp>
        <p:nvSpPr>
          <p:cNvPr id="6" name="Content Placeholder 5"/>
          <p:cNvSpPr>
            <a:spLocks noGrp="1"/>
          </p:cNvSpPr>
          <p:nvPr>
            <p:ph sz="half" idx="2"/>
          </p:nvPr>
        </p:nvSpPr>
        <p:spPr>
          <a:xfrm>
            <a:off x="457200" y="1524000"/>
            <a:ext cx="8458200" cy="5029200"/>
          </a:xfrm>
        </p:spPr>
        <p:txBody>
          <a:bodyPr>
            <a:noAutofit/>
          </a:bodyPr>
          <a:lstStyle/>
          <a:p>
            <a:pPr>
              <a:spcBef>
                <a:spcPts val="600"/>
              </a:spcBef>
            </a:pPr>
            <a:r>
              <a:rPr lang="en-US" sz="2000" dirty="0" smtClean="0"/>
              <a:t>Define Game Strategy</a:t>
            </a:r>
          </a:p>
          <a:p>
            <a:pPr>
              <a:spcBef>
                <a:spcPts val="600"/>
              </a:spcBef>
              <a:tabLst>
                <a:tab pos="3138488" algn="l"/>
              </a:tabLst>
            </a:pPr>
            <a:r>
              <a:rPr lang="en-US" sz="2000" dirty="0" smtClean="0"/>
              <a:t>Define Robot Requirements – </a:t>
            </a:r>
            <a:r>
              <a:rPr lang="en-US" sz="2000" i="1" dirty="0" smtClean="0"/>
              <a:t>The “Strategic Design” </a:t>
            </a:r>
            <a:r>
              <a:rPr lang="en-US" sz="2000" dirty="0" smtClean="0"/>
              <a:t>spec.</a:t>
            </a:r>
            <a:endParaRPr lang="en-US" sz="2000" i="1" dirty="0" smtClean="0"/>
          </a:p>
          <a:p>
            <a:pPr>
              <a:spcBef>
                <a:spcPts val="600"/>
              </a:spcBef>
            </a:pPr>
            <a:endParaRPr lang="en-US" sz="2000" dirty="0"/>
          </a:p>
          <a:p>
            <a:pPr>
              <a:spcBef>
                <a:spcPts val="600"/>
              </a:spcBef>
            </a:pPr>
            <a:r>
              <a:rPr lang="en-US" sz="2000" dirty="0" smtClean="0"/>
              <a:t>Every year our </a:t>
            </a:r>
            <a:r>
              <a:rPr lang="en-US" sz="2000" i="1" dirty="0" smtClean="0"/>
              <a:t>Strategic Design  </a:t>
            </a:r>
            <a:r>
              <a:rPr lang="en-US" sz="2000" dirty="0" smtClean="0"/>
              <a:t>has called for:</a:t>
            </a:r>
          </a:p>
          <a:p>
            <a:pPr marL="568325" lvl="1" indent="-284163">
              <a:spcBef>
                <a:spcPts val="600"/>
              </a:spcBef>
            </a:pPr>
            <a:r>
              <a:rPr lang="en-US" b="1" dirty="0" smtClean="0">
                <a:solidFill>
                  <a:srgbClr val="C00000"/>
                </a:solidFill>
              </a:rPr>
              <a:t>“</a:t>
            </a:r>
            <a:r>
              <a:rPr lang="en-US" b="1" i="1" dirty="0" smtClean="0">
                <a:solidFill>
                  <a:srgbClr val="C00000"/>
                </a:solidFill>
              </a:rPr>
              <a:t>Fast, Stable, Maneuverable With Good, Pushing Power”</a:t>
            </a:r>
          </a:p>
          <a:p>
            <a:pPr marL="968375" lvl="2" indent="-284163">
              <a:spcBef>
                <a:spcPts val="600"/>
              </a:spcBef>
            </a:pPr>
            <a:r>
              <a:rPr lang="en-US" dirty="0" smtClean="0">
                <a:solidFill>
                  <a:schemeClr val="accent2">
                    <a:lumMod val="75000"/>
                  </a:schemeClr>
                </a:solidFill>
              </a:rPr>
              <a:t>Relative importance may vary</a:t>
            </a:r>
            <a:endParaRPr lang="en-US" b="1" i="1" dirty="0" smtClean="0">
              <a:solidFill>
                <a:srgbClr val="C00000"/>
              </a:solidFill>
            </a:endParaRPr>
          </a:p>
          <a:p>
            <a:pPr lvl="1">
              <a:spcBef>
                <a:spcPts val="600"/>
              </a:spcBef>
            </a:pPr>
            <a:r>
              <a:rPr lang="en-US" sz="1800" dirty="0" smtClean="0"/>
              <a:t>Motor rules? 4 CIMs – 6 CIMs – How many should we use?</a:t>
            </a:r>
          </a:p>
          <a:p>
            <a:pPr lvl="1">
              <a:spcBef>
                <a:spcPts val="600"/>
              </a:spcBef>
            </a:pPr>
            <a:r>
              <a:rPr lang="en-US" sz="1800" dirty="0" smtClean="0"/>
              <a:t>What about wheel choices? </a:t>
            </a:r>
          </a:p>
          <a:p>
            <a:pPr lvl="1">
              <a:spcBef>
                <a:spcPts val="600"/>
              </a:spcBef>
            </a:pPr>
            <a:r>
              <a:rPr lang="en-US" sz="1800" dirty="0" smtClean="0"/>
              <a:t>Gearboxes?  1 speed  or 2 speed?  Gear Ratio ? </a:t>
            </a:r>
          </a:p>
          <a:p>
            <a:pPr lvl="1">
              <a:spcBef>
                <a:spcPts val="600"/>
              </a:spcBef>
            </a:pPr>
            <a:r>
              <a:rPr lang="en-US" sz="1800" dirty="0" smtClean="0"/>
              <a:t>What is terrain for the game?  Bumps, platforms, ramps etc.</a:t>
            </a:r>
          </a:p>
          <a:p>
            <a:pPr lvl="1">
              <a:spcBef>
                <a:spcPts val="600"/>
              </a:spcBef>
            </a:pPr>
            <a:r>
              <a:rPr lang="en-US" sz="1800" dirty="0" smtClean="0"/>
              <a:t>The </a:t>
            </a:r>
            <a:r>
              <a:rPr lang="en-US" sz="1800" dirty="0"/>
              <a:t>distance that the robot must sprint changes from year to </a:t>
            </a:r>
            <a:r>
              <a:rPr lang="en-US" sz="1800" dirty="0" smtClean="0"/>
              <a:t>year</a:t>
            </a:r>
          </a:p>
          <a:p>
            <a:pPr lvl="1">
              <a:spcBef>
                <a:spcPts val="600"/>
              </a:spcBef>
            </a:pPr>
            <a:endParaRPr lang="en-US" sz="1800" dirty="0"/>
          </a:p>
          <a:p>
            <a:pPr>
              <a:spcBef>
                <a:spcPts val="600"/>
              </a:spcBef>
            </a:pPr>
            <a:r>
              <a:rPr lang="en-US" sz="2000" b="1" i="1" dirty="0" smtClean="0">
                <a:solidFill>
                  <a:srgbClr val="C00000"/>
                </a:solidFill>
              </a:rPr>
              <a:t>Chassis &amp; Drive train layout defined by middle of 1</a:t>
            </a:r>
            <a:r>
              <a:rPr lang="en-US" sz="2000" b="1" i="1" baseline="30000" dirty="0" smtClean="0">
                <a:solidFill>
                  <a:srgbClr val="C00000"/>
                </a:solidFill>
              </a:rPr>
              <a:t>st</a:t>
            </a:r>
            <a:r>
              <a:rPr lang="en-US" sz="2000" b="1" i="1" dirty="0" smtClean="0">
                <a:solidFill>
                  <a:srgbClr val="C00000"/>
                </a:solidFill>
              </a:rPr>
              <a:t> week!</a:t>
            </a:r>
          </a:p>
          <a:p>
            <a:pPr lvl="1">
              <a:spcBef>
                <a:spcPts val="600"/>
              </a:spcBef>
            </a:pPr>
            <a:endParaRPr lang="en-US" dirty="0" smtClean="0"/>
          </a:p>
          <a:p>
            <a:pPr lvl="1">
              <a:spcBef>
                <a:spcPts val="600"/>
              </a:spcBef>
            </a:pPr>
            <a:endParaRPr lang="en-US" dirty="0" smtClean="0"/>
          </a:p>
        </p:txBody>
      </p:sp>
    </p:spTree>
    <p:extLst>
      <p:ext uri="{BB962C8B-B14F-4D97-AF65-F5344CB8AC3E}">
        <p14:creationId xmlns:p14="http://schemas.microsoft.com/office/powerpoint/2010/main" val="1451904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additive="base">
                                        <p:cTn id="12"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500"/>
                                        <p:tgtEl>
                                          <p:spTgt spid="6">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500"/>
                                        <p:tgtEl>
                                          <p:spTgt spid="6">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animEffect transition="in" filter="fade">
                                      <p:cBhvr>
                                        <p:cTn id="24" dur="500"/>
                                        <p:tgtEl>
                                          <p:spTgt spid="6">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6">
                                            <p:txEl>
                                              <p:pRg st="6" end="6"/>
                                            </p:txEl>
                                          </p:spTgt>
                                        </p:tgtEl>
                                        <p:attrNameLst>
                                          <p:attrName>style.visibility</p:attrName>
                                        </p:attrNameLst>
                                      </p:cBhvr>
                                      <p:to>
                                        <p:strVal val="visible"/>
                                      </p:to>
                                    </p:set>
                                    <p:animEffect transition="in" filter="fade">
                                      <p:cBhvr>
                                        <p:cTn id="29" dur="500"/>
                                        <p:tgtEl>
                                          <p:spTgt spid="6">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6">
                                            <p:txEl>
                                              <p:pRg st="7" end="7"/>
                                            </p:txEl>
                                          </p:spTgt>
                                        </p:tgtEl>
                                        <p:attrNameLst>
                                          <p:attrName>style.visibility</p:attrName>
                                        </p:attrNameLst>
                                      </p:cBhvr>
                                      <p:to>
                                        <p:strVal val="visible"/>
                                      </p:to>
                                    </p:set>
                                    <p:animEffect transition="in" filter="fade">
                                      <p:cBhvr>
                                        <p:cTn id="34" dur="500"/>
                                        <p:tgtEl>
                                          <p:spTgt spid="6">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 calcmode="lin" valueType="num">
                                      <p:cBhvr additive="base">
                                        <p:cTn id="3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nodeType="clickEffect">
                                  <p:stCondLst>
                                    <p:cond delay="0"/>
                                  </p:stCondLst>
                                  <p:childTnLst>
                                    <p:set>
                                      <p:cBhvr>
                                        <p:cTn id="44" dur="1" fill="hold">
                                          <p:stCondLst>
                                            <p:cond delay="0"/>
                                          </p:stCondLst>
                                        </p:cTn>
                                        <p:tgtEl>
                                          <p:spTgt spid="6">
                                            <p:txEl>
                                              <p:pRg st="9" end="9"/>
                                            </p:txEl>
                                          </p:spTgt>
                                        </p:tgtEl>
                                        <p:attrNameLst>
                                          <p:attrName>style.visibility</p:attrName>
                                        </p:attrNameLst>
                                      </p:cBhvr>
                                      <p:to>
                                        <p:strVal val="visible"/>
                                      </p:to>
                                    </p:set>
                                    <p:animEffect transition="in" filter="wipe(down)">
                                      <p:cBhvr>
                                        <p:cTn id="45" dur="500"/>
                                        <p:tgtEl>
                                          <p:spTgt spid="6">
                                            <p:txEl>
                                              <p:pRg st="9" end="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nodeType="clickEffect">
                                  <p:stCondLst>
                                    <p:cond delay="0"/>
                                  </p:stCondLst>
                                  <p:childTnLst>
                                    <p:set>
                                      <p:cBhvr>
                                        <p:cTn id="49" dur="1" fill="hold">
                                          <p:stCondLst>
                                            <p:cond delay="0"/>
                                          </p:stCondLst>
                                        </p:cTn>
                                        <p:tgtEl>
                                          <p:spTgt spid="6">
                                            <p:txEl>
                                              <p:pRg st="10" end="10"/>
                                            </p:txEl>
                                          </p:spTgt>
                                        </p:tgtEl>
                                        <p:attrNameLst>
                                          <p:attrName>style.visibility</p:attrName>
                                        </p:attrNameLst>
                                      </p:cBhvr>
                                      <p:to>
                                        <p:strVal val="visible"/>
                                      </p:to>
                                    </p:set>
                                    <p:animEffect transition="in" filter="circle(in)">
                                      <p:cBhvr>
                                        <p:cTn id="50" dur="2000"/>
                                        <p:tgtEl>
                                          <p:spTgt spid="6">
                                            <p:txEl>
                                              <p:pRg st="10" end="1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6" presetClass="entr" presetSubtype="16" fill="hold" nodeType="clickEffect">
                                  <p:stCondLst>
                                    <p:cond delay="0"/>
                                  </p:stCondLst>
                                  <p:childTnLst>
                                    <p:set>
                                      <p:cBhvr>
                                        <p:cTn id="54" dur="1" fill="hold">
                                          <p:stCondLst>
                                            <p:cond delay="0"/>
                                          </p:stCondLst>
                                        </p:cTn>
                                        <p:tgtEl>
                                          <p:spTgt spid="6">
                                            <p:txEl>
                                              <p:pRg st="12" end="12"/>
                                            </p:txEl>
                                          </p:spTgt>
                                        </p:tgtEl>
                                        <p:attrNameLst>
                                          <p:attrName>style.visibility</p:attrName>
                                        </p:attrNameLst>
                                      </p:cBhvr>
                                      <p:to>
                                        <p:strVal val="visible"/>
                                      </p:to>
                                    </p:set>
                                    <p:animEffect transition="in" filter="circle(in)">
                                      <p:cBhvr>
                                        <p:cTn id="55" dur="2000"/>
                                        <p:tgtEl>
                                          <p:spTgt spid="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 Relationships - </a:t>
            </a:r>
            <a:r>
              <a:rPr lang="en-US" i="1" dirty="0" smtClean="0"/>
              <a:t>Review</a:t>
            </a:r>
            <a:endParaRPr lang="en-US" i="1" dirty="0"/>
          </a:p>
        </p:txBody>
      </p:sp>
      <p:sp>
        <p:nvSpPr>
          <p:cNvPr id="3" name="Content Placeholder 2"/>
          <p:cNvSpPr>
            <a:spLocks noGrp="1"/>
          </p:cNvSpPr>
          <p:nvPr>
            <p:ph sz="half" idx="1"/>
          </p:nvPr>
        </p:nvSpPr>
        <p:spPr/>
        <p:txBody>
          <a:bodyPr>
            <a:normAutofit/>
          </a:bodyPr>
          <a:lstStyle/>
          <a:p>
            <a:r>
              <a:rPr lang="en-US" dirty="0" smtClean="0"/>
              <a:t>Wheel / Transmission Mechanics</a:t>
            </a:r>
            <a:endParaRPr lang="en-US" dirty="0"/>
          </a:p>
        </p:txBody>
      </p:sp>
      <p:sp>
        <p:nvSpPr>
          <p:cNvPr id="4" name="Content Placeholder 3"/>
          <p:cNvSpPr>
            <a:spLocks noGrp="1"/>
          </p:cNvSpPr>
          <p:nvPr>
            <p:ph sz="half" idx="2"/>
          </p:nvPr>
        </p:nvSpPr>
        <p:spPr>
          <a:xfrm>
            <a:off x="304800" y="1722437"/>
            <a:ext cx="8996516" cy="4373563"/>
          </a:xfrm>
        </p:spPr>
        <p:txBody>
          <a:bodyPr>
            <a:normAutofit/>
          </a:bodyPr>
          <a:lstStyle/>
          <a:p>
            <a:pPr>
              <a:spcBef>
                <a:spcPts val="600"/>
              </a:spcBef>
            </a:pPr>
            <a:r>
              <a:rPr lang="en-US" sz="1800" dirty="0" smtClean="0"/>
              <a:t>Torque = Radius x Force = T  (in-</a:t>
            </a:r>
            <a:r>
              <a:rPr lang="en-US" sz="1800" dirty="0" err="1" smtClean="0"/>
              <a:t>lbs</a:t>
            </a:r>
            <a:r>
              <a:rPr lang="en-US" sz="1800" dirty="0" smtClean="0"/>
              <a:t>)</a:t>
            </a:r>
          </a:p>
          <a:p>
            <a:pPr>
              <a:spcBef>
                <a:spcPts val="600"/>
              </a:spcBef>
            </a:pPr>
            <a:r>
              <a:rPr lang="en-US" sz="1800" dirty="0" smtClean="0"/>
              <a:t>Rotational speed = </a:t>
            </a:r>
            <a:r>
              <a:rPr lang="en-US" sz="1800" dirty="0" smtClean="0">
                <a:latin typeface="Symbol" pitchFamily="18" charset="2"/>
              </a:rPr>
              <a:t>w      </a:t>
            </a:r>
            <a:r>
              <a:rPr lang="en-US" sz="1800" dirty="0" smtClean="0"/>
              <a:t>(rpm)</a:t>
            </a:r>
          </a:p>
          <a:p>
            <a:pPr>
              <a:spcBef>
                <a:spcPts val="600"/>
              </a:spcBef>
            </a:pPr>
            <a:r>
              <a:rPr lang="en-US" sz="1800" dirty="0" smtClean="0"/>
              <a:t>Velocity = v </a:t>
            </a:r>
            <a:r>
              <a:rPr lang="en-US" sz="1800" dirty="0" smtClean="0">
                <a:latin typeface="Symbol" pitchFamily="18" charset="2"/>
              </a:rPr>
              <a:t>= (w</a:t>
            </a:r>
            <a:r>
              <a:rPr lang="en-US" sz="1800" dirty="0" smtClean="0"/>
              <a:t>*2*</a:t>
            </a:r>
            <a:r>
              <a:rPr lang="en-US" sz="1800" dirty="0" smtClean="0">
                <a:latin typeface="Symbol" pitchFamily="18" charset="2"/>
              </a:rPr>
              <a:t>P</a:t>
            </a:r>
            <a:r>
              <a:rPr lang="en-US" sz="1800" dirty="0" smtClean="0"/>
              <a:t>*r)/(60 *12)         (</a:t>
            </a:r>
            <a:r>
              <a:rPr lang="en-US" sz="1800" dirty="0" err="1" smtClean="0"/>
              <a:t>ft</a:t>
            </a:r>
            <a:r>
              <a:rPr lang="en-US" sz="1800" dirty="0" smtClean="0"/>
              <a:t>/sec)</a:t>
            </a:r>
          </a:p>
          <a:p>
            <a:pPr>
              <a:spcBef>
                <a:spcPts val="600"/>
              </a:spcBef>
            </a:pPr>
            <a:r>
              <a:rPr lang="en-US" sz="1800" dirty="0" smtClean="0"/>
              <a:t>Frictional Coefficient  = </a:t>
            </a:r>
            <a:r>
              <a:rPr lang="en-US" dirty="0" smtClean="0">
                <a:latin typeface="Symbol" pitchFamily="18" charset="2"/>
              </a:rPr>
              <a:t>m</a:t>
            </a:r>
            <a:r>
              <a:rPr lang="en-US" dirty="0" smtClean="0"/>
              <a:t> </a:t>
            </a:r>
            <a:r>
              <a:rPr lang="en-US" sz="2000" dirty="0" smtClean="0"/>
              <a:t>  </a:t>
            </a:r>
            <a:r>
              <a:rPr lang="en-US" sz="1800" dirty="0" smtClean="0"/>
              <a:t>“empirical” – test wheel grip to carpet, with weight</a:t>
            </a:r>
          </a:p>
          <a:p>
            <a:pPr>
              <a:spcBef>
                <a:spcPts val="600"/>
              </a:spcBef>
            </a:pPr>
            <a:r>
              <a:rPr lang="en-US" sz="1800" dirty="0" smtClean="0"/>
              <a:t>Maximum Traction Force = F</a:t>
            </a:r>
            <a:r>
              <a:rPr lang="en-US" sz="1800" baseline="-25000" dirty="0" smtClean="0"/>
              <a:t>T</a:t>
            </a:r>
            <a:r>
              <a:rPr lang="en-US" sz="1800" dirty="0" smtClean="0"/>
              <a:t> = </a:t>
            </a:r>
            <a:r>
              <a:rPr lang="en-US" sz="1800" dirty="0" smtClean="0">
                <a:latin typeface="Symbol" pitchFamily="18" charset="2"/>
              </a:rPr>
              <a:t>m </a:t>
            </a:r>
            <a:r>
              <a:rPr lang="en-US" sz="1800" dirty="0" smtClean="0"/>
              <a:t>x W (weight of the robot = mg)</a:t>
            </a:r>
            <a:endParaRPr lang="en-US" sz="1800" dirty="0"/>
          </a:p>
          <a:p>
            <a:pPr>
              <a:spcBef>
                <a:spcPts val="600"/>
              </a:spcBef>
            </a:pPr>
            <a:r>
              <a:rPr lang="en-US" sz="1800" dirty="0" smtClean="0"/>
              <a:t>Maximum Torque at wheel that can be transferred by friction</a:t>
            </a:r>
          </a:p>
          <a:p>
            <a:pPr lvl="1">
              <a:spcBef>
                <a:spcPts val="600"/>
              </a:spcBef>
            </a:pPr>
            <a:r>
              <a:rPr lang="en-US" sz="1600" dirty="0" smtClean="0"/>
              <a:t>T</a:t>
            </a:r>
            <a:r>
              <a:rPr lang="en-US" sz="1600" baseline="-25000" dirty="0" smtClean="0">
                <a:latin typeface="Symbol" pitchFamily="18" charset="2"/>
              </a:rPr>
              <a:t>m</a:t>
            </a:r>
            <a:r>
              <a:rPr lang="en-US" sz="1600" dirty="0" smtClean="0"/>
              <a:t>= </a:t>
            </a:r>
            <a:r>
              <a:rPr lang="en-US" sz="1600" dirty="0" smtClean="0">
                <a:latin typeface="Symbol" pitchFamily="18" charset="2"/>
              </a:rPr>
              <a:t>m</a:t>
            </a:r>
            <a:r>
              <a:rPr lang="en-US" sz="1600" dirty="0" smtClean="0"/>
              <a:t> * W * radius</a:t>
            </a:r>
          </a:p>
          <a:p>
            <a:pPr>
              <a:spcBef>
                <a:spcPts val="600"/>
              </a:spcBef>
            </a:pPr>
            <a:r>
              <a:rPr lang="en-US" sz="1800" dirty="0" smtClean="0"/>
              <a:t>Max torque delivered by motor is at stall</a:t>
            </a:r>
          </a:p>
          <a:p>
            <a:pPr>
              <a:spcBef>
                <a:spcPts val="600"/>
              </a:spcBef>
            </a:pPr>
            <a:r>
              <a:rPr lang="en-US" sz="1800" dirty="0" smtClean="0"/>
              <a:t>Torque decreases with speed</a:t>
            </a:r>
          </a:p>
        </p:txBody>
      </p:sp>
      <p:sp>
        <p:nvSpPr>
          <p:cNvPr id="5" name="Oval 4"/>
          <p:cNvSpPr/>
          <p:nvPr/>
        </p:nvSpPr>
        <p:spPr>
          <a:xfrm>
            <a:off x="5791200" y="4326082"/>
            <a:ext cx="2133600" cy="2057400"/>
          </a:xfrm>
          <a:prstGeom prst="ellipse">
            <a:avLst/>
          </a:prstGeom>
          <a:solidFill>
            <a:schemeClr val="accent5">
              <a:lumMod val="40000"/>
              <a:lumOff val="60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33400" y="6400800"/>
            <a:ext cx="8077200" cy="457200"/>
          </a:xfrm>
          <a:prstGeom prst="rect">
            <a:avLst/>
          </a:prstGeom>
          <a:solidFill>
            <a:schemeClr val="accent6">
              <a:lumMod val="75000"/>
            </a:schemeClr>
          </a:solidFill>
          <a:ln w="571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7841673" y="5070764"/>
            <a:ext cx="254618" cy="1025236"/>
          </a:xfrm>
          <a:custGeom>
            <a:avLst/>
            <a:gdLst>
              <a:gd name="connsiteX0" fmla="*/ 0 w 254618"/>
              <a:gd name="connsiteY0" fmla="*/ 1025236 h 1025236"/>
              <a:gd name="connsiteX1" fmla="*/ 221672 w 254618"/>
              <a:gd name="connsiteY1" fmla="*/ 581891 h 1025236"/>
              <a:gd name="connsiteX2" fmla="*/ 249382 w 254618"/>
              <a:gd name="connsiteY2" fmla="*/ 0 h 1025236"/>
            </a:gdLst>
            <a:ahLst/>
            <a:cxnLst>
              <a:cxn ang="0">
                <a:pos x="connsiteX0" y="connsiteY0"/>
              </a:cxn>
              <a:cxn ang="0">
                <a:pos x="connsiteX1" y="connsiteY1"/>
              </a:cxn>
              <a:cxn ang="0">
                <a:pos x="connsiteX2" y="connsiteY2"/>
              </a:cxn>
            </a:cxnLst>
            <a:rect l="l" t="t" r="r" b="b"/>
            <a:pathLst>
              <a:path w="254618" h="1025236">
                <a:moveTo>
                  <a:pt x="0" y="1025236"/>
                </a:moveTo>
                <a:cubicBezTo>
                  <a:pt x="90054" y="889000"/>
                  <a:pt x="180108" y="752764"/>
                  <a:pt x="221672" y="581891"/>
                </a:cubicBezTo>
                <a:cubicBezTo>
                  <a:pt x="263236" y="411018"/>
                  <a:pt x="256309" y="205509"/>
                  <a:pt x="249382" y="0"/>
                </a:cubicBezTo>
              </a:path>
            </a:pathLst>
          </a:custGeom>
          <a:noFill/>
          <a:ln w="50800">
            <a:solidFill>
              <a:srgbClr val="00B05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026672" y="5410200"/>
            <a:ext cx="431528" cy="523220"/>
          </a:xfrm>
          <a:prstGeom prst="rect">
            <a:avLst/>
          </a:prstGeom>
          <a:noFill/>
        </p:spPr>
        <p:txBody>
          <a:bodyPr wrap="none" rtlCol="0">
            <a:spAutoFit/>
          </a:bodyPr>
          <a:lstStyle/>
          <a:p>
            <a:r>
              <a:rPr lang="en-US" sz="2800" dirty="0" smtClean="0">
                <a:solidFill>
                  <a:srgbClr val="00B050"/>
                </a:solidFill>
                <a:latin typeface="Symbol" pitchFamily="18" charset="2"/>
              </a:rPr>
              <a:t>w</a:t>
            </a:r>
            <a:endParaRPr lang="en-US" sz="2800" dirty="0">
              <a:solidFill>
                <a:srgbClr val="00B050"/>
              </a:solidFill>
              <a:latin typeface="Symbol" pitchFamily="18" charset="2"/>
            </a:endParaRPr>
          </a:p>
        </p:txBody>
      </p:sp>
      <p:cxnSp>
        <p:nvCxnSpPr>
          <p:cNvPr id="10" name="Straight Arrow Connector 9"/>
          <p:cNvCxnSpPr>
            <a:endCxn id="5" idx="2"/>
          </p:cNvCxnSpPr>
          <p:nvPr/>
        </p:nvCxnSpPr>
        <p:spPr>
          <a:xfrm flipH="1">
            <a:off x="5791200" y="5344391"/>
            <a:ext cx="1066800" cy="10391"/>
          </a:xfrm>
          <a:prstGeom prst="straightConnector1">
            <a:avLst/>
          </a:prstGeom>
          <a:ln w="76200">
            <a:solidFill>
              <a:schemeClr val="bg2">
                <a:lumMod val="25000"/>
              </a:schemeClr>
            </a:solidFill>
            <a:tailEnd type="stealth" w="lg" len="lg"/>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254309" y="4724400"/>
            <a:ext cx="577402" cy="584775"/>
          </a:xfrm>
          <a:prstGeom prst="rect">
            <a:avLst/>
          </a:prstGeom>
          <a:noFill/>
        </p:spPr>
        <p:txBody>
          <a:bodyPr wrap="none" rtlCol="0">
            <a:spAutoFit/>
          </a:bodyPr>
          <a:lstStyle/>
          <a:p>
            <a:r>
              <a:rPr lang="en-US" sz="3200" b="1" dirty="0" err="1" smtClean="0">
                <a:solidFill>
                  <a:schemeClr val="bg2">
                    <a:lumMod val="25000"/>
                  </a:schemeClr>
                </a:solidFill>
              </a:rPr>
              <a:t>F</a:t>
            </a:r>
            <a:r>
              <a:rPr lang="en-US" sz="3200" b="1" baseline="-25000" dirty="0" err="1" smtClean="0">
                <a:solidFill>
                  <a:schemeClr val="bg2">
                    <a:lumMod val="25000"/>
                  </a:schemeClr>
                </a:solidFill>
              </a:rPr>
              <a:t>w</a:t>
            </a:r>
            <a:endParaRPr lang="en-US" sz="3200" b="1" baseline="-25000" dirty="0">
              <a:solidFill>
                <a:schemeClr val="bg2">
                  <a:lumMod val="25000"/>
                </a:schemeClr>
              </a:solidFill>
            </a:endParaRPr>
          </a:p>
        </p:txBody>
      </p:sp>
      <p:cxnSp>
        <p:nvCxnSpPr>
          <p:cNvPr id="14" name="Straight Arrow Connector 13"/>
          <p:cNvCxnSpPr/>
          <p:nvPr/>
        </p:nvCxnSpPr>
        <p:spPr>
          <a:xfrm>
            <a:off x="5867400" y="6594764"/>
            <a:ext cx="1143000" cy="0"/>
          </a:xfrm>
          <a:prstGeom prst="straightConnector1">
            <a:avLst/>
          </a:prstGeom>
          <a:ln w="76200">
            <a:solidFill>
              <a:schemeClr val="bg2">
                <a:lumMod val="25000"/>
              </a:schemeClr>
            </a:solidFill>
            <a:prstDash val="sysDot"/>
            <a:tailEnd type="stealth"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562600" y="6324600"/>
            <a:ext cx="468398" cy="584775"/>
          </a:xfrm>
          <a:prstGeom prst="rect">
            <a:avLst/>
          </a:prstGeom>
          <a:noFill/>
        </p:spPr>
        <p:txBody>
          <a:bodyPr wrap="none" rtlCol="0">
            <a:spAutoFit/>
          </a:bodyPr>
          <a:lstStyle/>
          <a:p>
            <a:r>
              <a:rPr lang="en-US" sz="3200" b="1" dirty="0" smtClean="0">
                <a:solidFill>
                  <a:schemeClr val="bg2">
                    <a:lumMod val="25000"/>
                  </a:schemeClr>
                </a:solidFill>
              </a:rPr>
              <a:t>F</a:t>
            </a:r>
            <a:r>
              <a:rPr lang="en-US" sz="3200" b="1" baseline="-25000" dirty="0" smtClean="0">
                <a:solidFill>
                  <a:schemeClr val="bg2">
                    <a:lumMod val="25000"/>
                  </a:schemeClr>
                </a:solidFill>
              </a:rPr>
              <a:t>t</a:t>
            </a:r>
            <a:endParaRPr lang="en-US" sz="3200" b="1" baseline="-25000" dirty="0">
              <a:solidFill>
                <a:schemeClr val="bg2">
                  <a:lumMod val="25000"/>
                </a:schemeClr>
              </a:solidFill>
            </a:endParaRPr>
          </a:p>
        </p:txBody>
      </p:sp>
      <p:sp>
        <p:nvSpPr>
          <p:cNvPr id="18" name="Freeform 17"/>
          <p:cNvSpPr/>
          <p:nvPr/>
        </p:nvSpPr>
        <p:spPr>
          <a:xfrm rot="17116423">
            <a:off x="7387917" y="3896298"/>
            <a:ext cx="374103" cy="1025236"/>
          </a:xfrm>
          <a:custGeom>
            <a:avLst/>
            <a:gdLst>
              <a:gd name="connsiteX0" fmla="*/ 0 w 254618"/>
              <a:gd name="connsiteY0" fmla="*/ 1025236 h 1025236"/>
              <a:gd name="connsiteX1" fmla="*/ 221672 w 254618"/>
              <a:gd name="connsiteY1" fmla="*/ 581891 h 1025236"/>
              <a:gd name="connsiteX2" fmla="*/ 249382 w 254618"/>
              <a:gd name="connsiteY2" fmla="*/ 0 h 1025236"/>
            </a:gdLst>
            <a:ahLst/>
            <a:cxnLst>
              <a:cxn ang="0">
                <a:pos x="connsiteX0" y="connsiteY0"/>
              </a:cxn>
              <a:cxn ang="0">
                <a:pos x="connsiteX1" y="connsiteY1"/>
              </a:cxn>
              <a:cxn ang="0">
                <a:pos x="connsiteX2" y="connsiteY2"/>
              </a:cxn>
            </a:cxnLst>
            <a:rect l="l" t="t" r="r" b="b"/>
            <a:pathLst>
              <a:path w="254618" h="1025236">
                <a:moveTo>
                  <a:pt x="0" y="1025236"/>
                </a:moveTo>
                <a:cubicBezTo>
                  <a:pt x="90054" y="889000"/>
                  <a:pt x="180108" y="752764"/>
                  <a:pt x="221672" y="581891"/>
                </a:cubicBezTo>
                <a:cubicBezTo>
                  <a:pt x="263236" y="411018"/>
                  <a:pt x="256309" y="205509"/>
                  <a:pt x="249382" y="0"/>
                </a:cubicBezTo>
              </a:path>
            </a:pathLst>
          </a:custGeom>
          <a:noFill/>
          <a:ln w="50800">
            <a:solidFill>
              <a:schemeClr val="accent2">
                <a:lumMod val="75000"/>
              </a:schemeClr>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543800" y="3834825"/>
            <a:ext cx="388248" cy="584775"/>
          </a:xfrm>
          <a:prstGeom prst="rect">
            <a:avLst/>
          </a:prstGeom>
          <a:noFill/>
        </p:spPr>
        <p:txBody>
          <a:bodyPr wrap="none" rtlCol="0">
            <a:spAutoFit/>
          </a:bodyPr>
          <a:lstStyle/>
          <a:p>
            <a:r>
              <a:rPr lang="en-US" sz="3200" b="1" dirty="0" smtClean="0">
                <a:solidFill>
                  <a:schemeClr val="accent2">
                    <a:lumMod val="75000"/>
                  </a:schemeClr>
                </a:solidFill>
              </a:rPr>
              <a:t>T</a:t>
            </a:r>
            <a:endParaRPr lang="en-US" sz="3200" b="1" baseline="-25000" dirty="0">
              <a:solidFill>
                <a:schemeClr val="accent2">
                  <a:lumMod val="75000"/>
                </a:schemeClr>
              </a:solidFill>
            </a:endParaRPr>
          </a:p>
        </p:txBody>
      </p:sp>
      <p:cxnSp>
        <p:nvCxnSpPr>
          <p:cNvPr id="21" name="Straight Arrow Connector 20"/>
          <p:cNvCxnSpPr>
            <a:endCxn id="5" idx="7"/>
          </p:cNvCxnSpPr>
          <p:nvPr/>
        </p:nvCxnSpPr>
        <p:spPr>
          <a:xfrm flipV="1">
            <a:off x="6858000" y="4627381"/>
            <a:ext cx="754342" cy="681794"/>
          </a:xfrm>
          <a:prstGeom prst="straightConnector1">
            <a:avLst/>
          </a:prstGeom>
          <a:ln w="38100">
            <a:solidFill>
              <a:schemeClr val="bg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934200" y="4596825"/>
            <a:ext cx="330540" cy="584775"/>
          </a:xfrm>
          <a:prstGeom prst="rect">
            <a:avLst/>
          </a:prstGeom>
          <a:noFill/>
        </p:spPr>
        <p:txBody>
          <a:bodyPr wrap="none" rtlCol="0">
            <a:spAutoFit/>
          </a:bodyPr>
          <a:lstStyle/>
          <a:p>
            <a:r>
              <a:rPr lang="en-US" sz="3200" b="1" dirty="0">
                <a:solidFill>
                  <a:schemeClr val="bg2">
                    <a:lumMod val="50000"/>
                  </a:schemeClr>
                </a:solidFill>
              </a:rPr>
              <a:t>r</a:t>
            </a:r>
            <a:endParaRPr lang="en-US" sz="3200" b="1" baseline="-25000" dirty="0">
              <a:solidFill>
                <a:schemeClr val="bg2">
                  <a:lumMod val="50000"/>
                </a:schemeClr>
              </a:solidFill>
            </a:endParaRPr>
          </a:p>
        </p:txBody>
      </p:sp>
      <p:cxnSp>
        <p:nvCxnSpPr>
          <p:cNvPr id="23" name="Straight Arrow Connector 22"/>
          <p:cNvCxnSpPr/>
          <p:nvPr/>
        </p:nvCxnSpPr>
        <p:spPr>
          <a:xfrm flipH="1">
            <a:off x="6831711" y="5354782"/>
            <a:ext cx="1" cy="578638"/>
          </a:xfrm>
          <a:prstGeom prst="straightConnector1">
            <a:avLst/>
          </a:prstGeom>
          <a:ln w="76200">
            <a:solidFill>
              <a:srgbClr val="7030A0"/>
            </a:solidFill>
            <a:tailEnd type="stealth" w="lg" len="lg"/>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858000" y="5511225"/>
            <a:ext cx="556563" cy="584775"/>
          </a:xfrm>
          <a:prstGeom prst="rect">
            <a:avLst/>
          </a:prstGeom>
          <a:noFill/>
        </p:spPr>
        <p:txBody>
          <a:bodyPr wrap="none" rtlCol="0">
            <a:spAutoFit/>
          </a:bodyPr>
          <a:lstStyle/>
          <a:p>
            <a:r>
              <a:rPr lang="en-US" sz="3200" b="1" dirty="0" smtClean="0">
                <a:solidFill>
                  <a:srgbClr val="7030A0"/>
                </a:solidFill>
              </a:rPr>
              <a:t>W</a:t>
            </a:r>
            <a:endParaRPr lang="en-US" sz="3200" b="1" baseline="-25000" dirty="0">
              <a:solidFill>
                <a:srgbClr val="7030A0"/>
              </a:solidFill>
            </a:endParaRPr>
          </a:p>
        </p:txBody>
      </p:sp>
      <p:cxnSp>
        <p:nvCxnSpPr>
          <p:cNvPr id="28" name="Straight Arrow Connector 27"/>
          <p:cNvCxnSpPr/>
          <p:nvPr/>
        </p:nvCxnSpPr>
        <p:spPr>
          <a:xfrm flipH="1">
            <a:off x="6122289" y="5410200"/>
            <a:ext cx="659511" cy="0"/>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250770" y="5257800"/>
            <a:ext cx="378630" cy="584775"/>
          </a:xfrm>
          <a:prstGeom prst="rect">
            <a:avLst/>
          </a:prstGeom>
          <a:noFill/>
        </p:spPr>
        <p:txBody>
          <a:bodyPr wrap="none" rtlCol="0">
            <a:spAutoFit/>
          </a:bodyPr>
          <a:lstStyle/>
          <a:p>
            <a:r>
              <a:rPr lang="en-US" sz="3200" b="1" dirty="0" smtClean="0">
                <a:solidFill>
                  <a:schemeClr val="accent6">
                    <a:lumMod val="75000"/>
                  </a:schemeClr>
                </a:solidFill>
              </a:rPr>
              <a:t>v</a:t>
            </a:r>
            <a:endParaRPr lang="en-US" sz="3200" b="1" baseline="-25000" dirty="0">
              <a:solidFill>
                <a:schemeClr val="accent6">
                  <a:lumMod val="75000"/>
                </a:schemeClr>
              </a:solidFill>
            </a:endParaRPr>
          </a:p>
        </p:txBody>
      </p:sp>
    </p:spTree>
    <p:extLst>
      <p:ext uri="{BB962C8B-B14F-4D97-AF65-F5344CB8AC3E}">
        <p14:creationId xmlns:p14="http://schemas.microsoft.com/office/powerpoint/2010/main" val="3159863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3257" t="48490" r="21603" b="8190"/>
          <a:stretch/>
        </p:blipFill>
        <p:spPr bwMode="auto">
          <a:xfrm>
            <a:off x="5389533" y="1371600"/>
            <a:ext cx="3812458" cy="26424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fontScale="90000"/>
          </a:bodyPr>
          <a:lstStyle/>
          <a:p>
            <a:r>
              <a:rPr lang="en-US" dirty="0" smtClean="0"/>
              <a:t>Tank Drive </a:t>
            </a:r>
            <a:endParaRPr lang="en-US" dirty="0"/>
          </a:p>
        </p:txBody>
      </p:sp>
      <p:sp>
        <p:nvSpPr>
          <p:cNvPr id="3" name="Content Placeholder 2"/>
          <p:cNvSpPr>
            <a:spLocks noGrp="1"/>
          </p:cNvSpPr>
          <p:nvPr>
            <p:ph sz="half" idx="1"/>
          </p:nvPr>
        </p:nvSpPr>
        <p:spPr/>
        <p:txBody>
          <a:bodyPr>
            <a:normAutofit/>
          </a:bodyPr>
          <a:lstStyle/>
          <a:p>
            <a:r>
              <a:rPr lang="en-US" dirty="0" smtClean="0"/>
              <a:t>Most Popular Style of Drive Train in FRC</a:t>
            </a:r>
            <a:endParaRPr lang="en-US" dirty="0"/>
          </a:p>
        </p:txBody>
      </p:sp>
      <p:sp>
        <p:nvSpPr>
          <p:cNvPr id="4" name="Content Placeholder 3"/>
          <p:cNvSpPr>
            <a:spLocks noGrp="1"/>
          </p:cNvSpPr>
          <p:nvPr>
            <p:ph sz="half" idx="2"/>
          </p:nvPr>
        </p:nvSpPr>
        <p:spPr>
          <a:xfrm>
            <a:off x="228600" y="1828800"/>
            <a:ext cx="4724400" cy="4297363"/>
          </a:xfrm>
        </p:spPr>
        <p:txBody>
          <a:bodyPr>
            <a:noAutofit/>
          </a:bodyPr>
          <a:lstStyle/>
          <a:p>
            <a:pPr>
              <a:spcBef>
                <a:spcPts val="600"/>
              </a:spcBef>
            </a:pPr>
            <a:r>
              <a:rPr lang="en-US" sz="2000" dirty="0" smtClean="0"/>
              <a:t>Two sets of wheels on each side of robot</a:t>
            </a:r>
          </a:p>
          <a:p>
            <a:pPr lvl="1">
              <a:spcBef>
                <a:spcPts val="600"/>
              </a:spcBef>
            </a:pPr>
            <a:r>
              <a:rPr lang="en-US" sz="1800" dirty="0" smtClean="0"/>
              <a:t>Drive independently</a:t>
            </a:r>
          </a:p>
          <a:p>
            <a:pPr lvl="1">
              <a:spcBef>
                <a:spcPts val="600"/>
              </a:spcBef>
            </a:pPr>
            <a:r>
              <a:rPr lang="en-US" sz="1800" dirty="0" smtClean="0"/>
              <a:t>Wheels are fixed angle</a:t>
            </a:r>
          </a:p>
          <a:p>
            <a:pPr>
              <a:spcBef>
                <a:spcPts val="600"/>
              </a:spcBef>
            </a:pPr>
            <a:r>
              <a:rPr lang="en-US" sz="2000" dirty="0" smtClean="0"/>
              <a:t>Turning performed by differential speed and sideways skidding of fore and aft wheels</a:t>
            </a:r>
          </a:p>
          <a:p>
            <a:pPr>
              <a:spcBef>
                <a:spcPts val="600"/>
              </a:spcBef>
            </a:pPr>
            <a:r>
              <a:rPr lang="en-US" sz="2000" dirty="0" smtClean="0"/>
              <a:t>Layout of wheels is critical to turning maneuverability</a:t>
            </a:r>
          </a:p>
          <a:p>
            <a:pPr lvl="1">
              <a:spcBef>
                <a:spcPts val="600"/>
              </a:spcBef>
            </a:pPr>
            <a:r>
              <a:rPr lang="en-US" sz="1800" dirty="0"/>
              <a:t> </a:t>
            </a:r>
            <a:r>
              <a:rPr lang="en-US" sz="1800" dirty="0" smtClean="0"/>
              <a:t>Typically dropped </a:t>
            </a:r>
            <a:r>
              <a:rPr lang="en-US" sz="1800" dirty="0" err="1" smtClean="0"/>
              <a:t>ctr</a:t>
            </a:r>
            <a:endParaRPr lang="en-US" sz="1800" dirty="0" smtClean="0"/>
          </a:p>
          <a:p>
            <a:pPr>
              <a:spcBef>
                <a:spcPts val="600"/>
              </a:spcBef>
            </a:pPr>
            <a:r>
              <a:rPr lang="en-US" sz="2000" dirty="0" smtClean="0"/>
              <a:t>6WD and 8WD most popular</a:t>
            </a:r>
          </a:p>
          <a:p>
            <a:pPr lvl="1">
              <a:spcBef>
                <a:spcPts val="600"/>
              </a:spcBef>
            </a:pPr>
            <a:r>
              <a:rPr lang="en-US" sz="1800" dirty="0" smtClean="0"/>
              <a:t>But typically designs have only 4 wheels touch ground at a time  - How come?</a:t>
            </a:r>
            <a:endParaRPr lang="en-US" sz="1800" dirty="0"/>
          </a:p>
        </p:txBody>
      </p:sp>
      <p:sp>
        <p:nvSpPr>
          <p:cNvPr id="5" name="TextBox 4"/>
          <p:cNvSpPr txBox="1"/>
          <p:nvPr/>
        </p:nvSpPr>
        <p:spPr>
          <a:xfrm>
            <a:off x="5029201" y="2853839"/>
            <a:ext cx="1446496" cy="954107"/>
          </a:xfrm>
          <a:prstGeom prst="rect">
            <a:avLst/>
          </a:prstGeom>
          <a:noFill/>
        </p:spPr>
        <p:txBody>
          <a:bodyPr wrap="square" rtlCol="0">
            <a:spAutoFit/>
          </a:bodyPr>
          <a:lstStyle/>
          <a:p>
            <a:pPr algn="ctr"/>
            <a:r>
              <a:rPr lang="en-US" sz="1400" dirty="0" smtClean="0"/>
              <a:t>Basic KOP C-base frame &amp;  drive set up from 2011/2012</a:t>
            </a:r>
            <a:endParaRPr lang="en-US" sz="1400"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9629" y="3896239"/>
            <a:ext cx="3831971" cy="2961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5434505" y="5839945"/>
            <a:ext cx="1316067" cy="369332"/>
          </a:xfrm>
          <a:prstGeom prst="rect">
            <a:avLst/>
          </a:prstGeom>
          <a:noFill/>
        </p:spPr>
        <p:txBody>
          <a:bodyPr wrap="square" rtlCol="0">
            <a:spAutoFit/>
          </a:bodyPr>
          <a:lstStyle/>
          <a:p>
            <a:pPr algn="ctr"/>
            <a:r>
              <a:rPr lang="en-US" dirty="0" smtClean="0"/>
              <a:t>2013 KOP</a:t>
            </a:r>
            <a:endParaRPr lang="en-US" dirty="0"/>
          </a:p>
        </p:txBody>
      </p:sp>
    </p:spTree>
    <p:extLst>
      <p:ext uri="{BB962C8B-B14F-4D97-AF65-F5344CB8AC3E}">
        <p14:creationId xmlns:p14="http://schemas.microsoft.com/office/powerpoint/2010/main" val="3684451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500"/>
                                        <p:tgtEl>
                                          <p:spTgt spid="4">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fade">
                                      <p:cBhvr>
                                        <p:cTn id="31" dur="500"/>
                                        <p:tgtEl>
                                          <p:spTgt spid="4">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4">
                                            <p:txEl>
                                              <p:pRg st="7" end="7"/>
                                            </p:txEl>
                                          </p:spTgt>
                                        </p:tgtEl>
                                        <p:attrNameLst>
                                          <p:attrName>style.visibility</p:attrName>
                                        </p:attrNameLst>
                                      </p:cBhvr>
                                      <p:to>
                                        <p:strVal val="visible"/>
                                      </p:to>
                                    </p:set>
                                    <p:animEffect transition="in" filter="fade">
                                      <p:cBhvr>
                                        <p:cTn id="36"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Turning a Tank Drive</a:t>
            </a:r>
            <a:endParaRPr lang="en-US" dirty="0"/>
          </a:p>
        </p:txBody>
      </p:sp>
      <p:sp>
        <p:nvSpPr>
          <p:cNvPr id="3" name="Content Placeholder 2"/>
          <p:cNvSpPr>
            <a:spLocks noGrp="1"/>
          </p:cNvSpPr>
          <p:nvPr>
            <p:ph sz="half" idx="1"/>
          </p:nvPr>
        </p:nvSpPr>
        <p:spPr>
          <a:xfrm>
            <a:off x="13648" y="1066800"/>
            <a:ext cx="8915400" cy="609600"/>
          </a:xfrm>
        </p:spPr>
        <p:txBody>
          <a:bodyPr>
            <a:noAutofit/>
          </a:bodyPr>
          <a:lstStyle/>
          <a:p>
            <a:r>
              <a:rPr lang="en-US" sz="2000" dirty="0" smtClean="0"/>
              <a:t>Right and Left motors spin fore and aft to generate twisting </a:t>
            </a:r>
            <a:r>
              <a:rPr lang="en-US" sz="2000" dirty="0" err="1" smtClean="0"/>
              <a:t>orque</a:t>
            </a:r>
            <a:r>
              <a:rPr lang="en-US" sz="2000" dirty="0" smtClean="0"/>
              <a:t>: T</a:t>
            </a:r>
          </a:p>
          <a:p>
            <a:r>
              <a:rPr lang="en-US" sz="2000" dirty="0" smtClean="0"/>
              <a:t>Sideways reaction forces are from friction resistance to skidding</a:t>
            </a:r>
          </a:p>
          <a:p>
            <a:endParaRPr lang="en-US" sz="2000" dirty="0"/>
          </a:p>
        </p:txBody>
      </p:sp>
      <p:sp>
        <p:nvSpPr>
          <p:cNvPr id="6" name="Content Placeholder 5"/>
          <p:cNvSpPr>
            <a:spLocks noGrp="1"/>
          </p:cNvSpPr>
          <p:nvPr>
            <p:ph sz="half" idx="2"/>
          </p:nvPr>
        </p:nvSpPr>
        <p:spPr>
          <a:xfrm>
            <a:off x="304800" y="1981200"/>
            <a:ext cx="8839200" cy="4297363"/>
          </a:xfrm>
        </p:spPr>
        <p:txBody>
          <a:bodyPr>
            <a:normAutofit lnSpcReduction="10000"/>
          </a:bodyPr>
          <a:lstStyle/>
          <a:p>
            <a:r>
              <a:rPr lang="en-US" dirty="0" smtClean="0"/>
              <a:t>T = </a:t>
            </a:r>
            <a:r>
              <a:rPr lang="en-US" dirty="0" err="1" smtClean="0"/>
              <a:t>Fx</a:t>
            </a:r>
            <a:r>
              <a:rPr lang="en-US" dirty="0" smtClean="0"/>
              <a:t> * W – </a:t>
            </a:r>
            <a:r>
              <a:rPr lang="en-US" dirty="0" err="1" smtClean="0"/>
              <a:t>Fy</a:t>
            </a:r>
            <a:r>
              <a:rPr lang="en-US" dirty="0" smtClean="0"/>
              <a:t> * L</a:t>
            </a:r>
          </a:p>
          <a:p>
            <a:r>
              <a:rPr lang="en-US" dirty="0" err="1" smtClean="0"/>
              <a:t>Fy</a:t>
            </a:r>
            <a:r>
              <a:rPr lang="en-US" dirty="0" smtClean="0"/>
              <a:t> = m*g*</a:t>
            </a:r>
            <a:r>
              <a:rPr lang="en-US" sz="2800" dirty="0" smtClean="0">
                <a:latin typeface="Symbol" panose="05050102010706020507" pitchFamily="18" charset="2"/>
              </a:rPr>
              <a:t>m</a:t>
            </a:r>
            <a:r>
              <a:rPr lang="en-US" dirty="0" smtClean="0">
                <a:latin typeface="Symbol" panose="05050102010706020507" pitchFamily="18" charset="2"/>
              </a:rPr>
              <a:t> = </a:t>
            </a:r>
            <a:r>
              <a:rPr lang="en-US" sz="1600" dirty="0" smtClean="0">
                <a:latin typeface="+mn-lt"/>
              </a:rPr>
              <a:t>weight of robot x friction coefficient between tread and carpet</a:t>
            </a:r>
            <a:endParaRPr lang="en-US" sz="1400" dirty="0" smtClean="0">
              <a:latin typeface="+mn-lt"/>
            </a:endParaRPr>
          </a:p>
          <a:p>
            <a:r>
              <a:rPr lang="en-US" dirty="0" err="1"/>
              <a:t>Fx</a:t>
            </a:r>
            <a:r>
              <a:rPr lang="en-US" dirty="0"/>
              <a:t> maximum = </a:t>
            </a:r>
            <a:r>
              <a:rPr lang="en-US" dirty="0" smtClean="0"/>
              <a:t>m*g*</a:t>
            </a:r>
            <a:r>
              <a:rPr lang="en-US" sz="2800" dirty="0" smtClean="0">
                <a:latin typeface="Symbol" panose="05050102010706020507" pitchFamily="18" charset="2"/>
              </a:rPr>
              <a:t>m</a:t>
            </a:r>
          </a:p>
          <a:p>
            <a:r>
              <a:rPr lang="en-US" dirty="0" smtClean="0"/>
              <a:t>If </a:t>
            </a:r>
            <a:r>
              <a:rPr lang="en-US" sz="2800" dirty="0" smtClean="0">
                <a:latin typeface="Symbol" panose="05050102010706020507" pitchFamily="18" charset="2"/>
              </a:rPr>
              <a:t>m </a:t>
            </a:r>
            <a:r>
              <a:rPr lang="en-US" dirty="0" smtClean="0">
                <a:latin typeface="+mn-lt"/>
              </a:rPr>
              <a:t>(friction coefficient)</a:t>
            </a:r>
            <a:r>
              <a:rPr lang="en-US" sz="2000" dirty="0" smtClean="0">
                <a:latin typeface="+mn-lt"/>
              </a:rPr>
              <a:t> </a:t>
            </a:r>
            <a:r>
              <a:rPr lang="en-US" dirty="0" smtClean="0"/>
              <a:t>is same for axial as lateral then:</a:t>
            </a:r>
          </a:p>
          <a:p>
            <a:pPr lvl="1"/>
            <a:r>
              <a:rPr lang="en-US" dirty="0" smtClean="0"/>
              <a:t>L&lt;W in order to turn at all</a:t>
            </a:r>
          </a:p>
          <a:p>
            <a:pPr lvl="1"/>
            <a:r>
              <a:rPr lang="en-US" dirty="0" smtClean="0"/>
              <a:t>L&lt;W/2 to turn smoothly</a:t>
            </a:r>
          </a:p>
          <a:p>
            <a:pPr lvl="1"/>
            <a:endParaRPr lang="en-US" dirty="0"/>
          </a:p>
          <a:p>
            <a:pPr lvl="1"/>
            <a:r>
              <a:rPr lang="en-US" dirty="0" smtClean="0"/>
              <a:t>What if </a:t>
            </a:r>
            <a:r>
              <a:rPr lang="en-US" sz="2800" dirty="0" smtClean="0">
                <a:latin typeface="Symbol" panose="05050102010706020507" pitchFamily="18" charset="2"/>
              </a:rPr>
              <a:t>m</a:t>
            </a:r>
            <a:r>
              <a:rPr lang="en-US" sz="2400" dirty="0" smtClean="0"/>
              <a:t> </a:t>
            </a:r>
            <a:r>
              <a:rPr lang="en-US" dirty="0" smtClean="0"/>
              <a:t>is different </a:t>
            </a:r>
          </a:p>
          <a:p>
            <a:pPr marL="914400" lvl="2" indent="-177800">
              <a:buNone/>
            </a:pPr>
            <a:r>
              <a:rPr lang="en-US" sz="2000" dirty="0" smtClean="0"/>
              <a:t>axial vs. lateral?</a:t>
            </a:r>
          </a:p>
          <a:p>
            <a:pPr marL="679450" lvl="1" indent="-342900"/>
            <a:r>
              <a:rPr lang="en-US" dirty="0" smtClean="0"/>
              <a:t>Omni Wheel?</a:t>
            </a:r>
            <a:endParaRPr lang="en-US" dirty="0"/>
          </a:p>
          <a:p>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3887" y="4029245"/>
            <a:ext cx="4710113" cy="2828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729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fade">
                                      <p:cBhvr>
                                        <p:cTn id="25" dur="500"/>
                                        <p:tgtEl>
                                          <p:spTgt spid="6">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
                                            <p:txEl>
                                              <p:pRg st="5" end="5"/>
                                            </p:txEl>
                                          </p:spTgt>
                                        </p:tgtEl>
                                        <p:attrNameLst>
                                          <p:attrName>style.visibility</p:attrName>
                                        </p:attrNameLst>
                                      </p:cBhvr>
                                      <p:to>
                                        <p:strVal val="visible"/>
                                      </p:to>
                                    </p:set>
                                    <p:animEffect transition="in" filter="fade">
                                      <p:cBhvr>
                                        <p:cTn id="28" dur="500"/>
                                        <p:tgtEl>
                                          <p:spTgt spid="6">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6">
                                            <p:txEl>
                                              <p:pRg st="7" end="7"/>
                                            </p:txEl>
                                          </p:spTgt>
                                        </p:tgtEl>
                                        <p:attrNameLst>
                                          <p:attrName>style.visibility</p:attrName>
                                        </p:attrNameLst>
                                      </p:cBhvr>
                                      <p:to>
                                        <p:strVal val="visible"/>
                                      </p:to>
                                    </p:set>
                                    <p:animEffect transition="in" filter="fade">
                                      <p:cBhvr>
                                        <p:cTn id="33" dur="500"/>
                                        <p:tgtEl>
                                          <p:spTgt spid="6">
                                            <p:txEl>
                                              <p:pRg st="7" end="7"/>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6">
                                            <p:txEl>
                                              <p:pRg st="8" end="8"/>
                                            </p:txEl>
                                          </p:spTgt>
                                        </p:tgtEl>
                                        <p:attrNameLst>
                                          <p:attrName>style.visibility</p:attrName>
                                        </p:attrNameLst>
                                      </p:cBhvr>
                                      <p:to>
                                        <p:strVal val="visible"/>
                                      </p:to>
                                    </p:set>
                                    <p:animEffect transition="in" filter="fade">
                                      <p:cBhvr>
                                        <p:cTn id="36" dur="500"/>
                                        <p:tgtEl>
                                          <p:spTgt spid="6">
                                            <p:txEl>
                                              <p:pRg st="8" end="8"/>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6">
                                            <p:txEl>
                                              <p:pRg st="9" end="9"/>
                                            </p:txEl>
                                          </p:spTgt>
                                        </p:tgtEl>
                                        <p:attrNameLst>
                                          <p:attrName>style.visibility</p:attrName>
                                        </p:attrNameLst>
                                      </p:cBhvr>
                                      <p:to>
                                        <p:strVal val="visible"/>
                                      </p:to>
                                    </p:set>
                                    <p:anim calcmode="lin" valueType="num">
                                      <p:cBhvr additive="base">
                                        <p:cTn id="41"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Dropped Center Wheel(s)</a:t>
            </a:r>
            <a:endParaRPr lang="en-US" dirty="0"/>
          </a:p>
        </p:txBody>
      </p:sp>
      <p:sp>
        <p:nvSpPr>
          <p:cNvPr id="3" name="Content Placeholder 2"/>
          <p:cNvSpPr>
            <a:spLocks noGrp="1"/>
          </p:cNvSpPr>
          <p:nvPr>
            <p:ph sz="half" idx="1"/>
          </p:nvPr>
        </p:nvSpPr>
        <p:spPr/>
        <p:txBody>
          <a:bodyPr>
            <a:noAutofit/>
          </a:bodyPr>
          <a:lstStyle/>
          <a:p>
            <a:r>
              <a:rPr lang="en-US" sz="2400" dirty="0" smtClean="0"/>
              <a:t>Short wheelbase length needed for agile turning</a:t>
            </a:r>
          </a:p>
          <a:p>
            <a:r>
              <a:rPr lang="en-US" sz="2400" dirty="0" smtClean="0"/>
              <a:t>Long overall wheelbase desired for stability</a:t>
            </a:r>
            <a:endParaRPr lang="en-US" sz="2400"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894" y="3300413"/>
            <a:ext cx="6656287" cy="152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362575"/>
            <a:ext cx="6486525" cy="134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915181" y="3300413"/>
            <a:ext cx="2000219" cy="923330"/>
          </a:xfrm>
          <a:prstGeom prst="rect">
            <a:avLst/>
          </a:prstGeom>
          <a:noFill/>
        </p:spPr>
        <p:txBody>
          <a:bodyPr wrap="square" rtlCol="0">
            <a:spAutoFit/>
          </a:bodyPr>
          <a:lstStyle/>
          <a:p>
            <a:r>
              <a:rPr lang="en-US" dirty="0" smtClean="0"/>
              <a:t>Dropped center wheel – 6WD with 6 inch wheels</a:t>
            </a:r>
            <a:endParaRPr lang="en-US" dirty="0"/>
          </a:p>
        </p:txBody>
      </p:sp>
      <p:sp>
        <p:nvSpPr>
          <p:cNvPr id="8" name="TextBox 7"/>
          <p:cNvSpPr txBox="1"/>
          <p:nvPr/>
        </p:nvSpPr>
        <p:spPr>
          <a:xfrm>
            <a:off x="6867525" y="5362575"/>
            <a:ext cx="2000219" cy="1200329"/>
          </a:xfrm>
          <a:prstGeom prst="rect">
            <a:avLst/>
          </a:prstGeom>
          <a:noFill/>
        </p:spPr>
        <p:txBody>
          <a:bodyPr wrap="square" rtlCol="0">
            <a:spAutoFit/>
          </a:bodyPr>
          <a:lstStyle/>
          <a:p>
            <a:r>
              <a:rPr lang="en-US" dirty="0" smtClean="0"/>
              <a:t>Dropped center wheels</a:t>
            </a:r>
          </a:p>
          <a:p>
            <a:r>
              <a:rPr lang="en-US" dirty="0" smtClean="0"/>
              <a:t>8WD with 4 inch wheels</a:t>
            </a:r>
            <a:endParaRPr lang="en-US" dirty="0"/>
          </a:p>
        </p:txBody>
      </p:sp>
      <p:sp>
        <p:nvSpPr>
          <p:cNvPr id="6" name="TextBox 5"/>
          <p:cNvSpPr txBox="1"/>
          <p:nvPr/>
        </p:nvSpPr>
        <p:spPr>
          <a:xfrm>
            <a:off x="476234" y="2362199"/>
            <a:ext cx="6483634" cy="738664"/>
          </a:xfrm>
          <a:prstGeom prst="rect">
            <a:avLst/>
          </a:prstGeom>
          <a:noFill/>
        </p:spPr>
        <p:txBody>
          <a:bodyPr wrap="none" rtlCol="0">
            <a:spAutoFit/>
          </a:bodyPr>
          <a:lstStyle/>
          <a:p>
            <a:r>
              <a:rPr lang="en-US" sz="2400" dirty="0" smtClean="0">
                <a:solidFill>
                  <a:schemeClr val="tx2">
                    <a:lumMod val="75000"/>
                  </a:schemeClr>
                </a:solidFill>
              </a:rPr>
              <a:t>Only 4 wheels touching carpet at a time</a:t>
            </a:r>
          </a:p>
          <a:p>
            <a:pPr marL="800100" lvl="1" indent="-342900">
              <a:buFont typeface="Arial" panose="020B0604020202020204" pitchFamily="34" charset="0"/>
              <a:buChar char="•"/>
            </a:pPr>
            <a:r>
              <a:rPr lang="en-US" dirty="0" smtClean="0">
                <a:solidFill>
                  <a:schemeClr val="tx2">
                    <a:lumMod val="75000"/>
                  </a:schemeClr>
                </a:solidFill>
              </a:rPr>
              <a:t>Typically end wheels are about 1/8” above center wheel(s)</a:t>
            </a:r>
            <a:endParaRPr lang="en-US" dirty="0">
              <a:solidFill>
                <a:schemeClr val="tx2">
                  <a:lumMod val="75000"/>
                </a:schemeClr>
              </a:solidFill>
            </a:endParaRPr>
          </a:p>
        </p:txBody>
      </p:sp>
    </p:spTree>
    <p:extLst>
      <p:ext uri="{BB962C8B-B14F-4D97-AF65-F5344CB8AC3E}">
        <p14:creationId xmlns:p14="http://schemas.microsoft.com/office/powerpoint/2010/main" val="1337860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500"/>
                                        <p:tgtEl>
                                          <p:spTgt spid="133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3315"/>
                                        </p:tgtEl>
                                        <p:attrNameLst>
                                          <p:attrName>style.visibility</p:attrName>
                                        </p:attrNameLst>
                                      </p:cBhvr>
                                      <p:to>
                                        <p:strVal val="visible"/>
                                      </p:to>
                                    </p:set>
                                    <p:anim calcmode="lin" valueType="num">
                                      <p:cBhvr additive="base">
                                        <p:cTn id="18" dur="500" fill="hold"/>
                                        <p:tgtEl>
                                          <p:spTgt spid="13315"/>
                                        </p:tgtEl>
                                        <p:attrNameLst>
                                          <p:attrName>ppt_x</p:attrName>
                                        </p:attrNameLst>
                                      </p:cBhvr>
                                      <p:tavLst>
                                        <p:tav tm="0">
                                          <p:val>
                                            <p:strVal val="#ppt_x"/>
                                          </p:val>
                                        </p:tav>
                                        <p:tav tm="100000">
                                          <p:val>
                                            <p:strVal val="#ppt_x"/>
                                          </p:val>
                                        </p:tav>
                                      </p:tavLst>
                                    </p:anim>
                                    <p:anim calcmode="lin" valueType="num">
                                      <p:cBhvr additive="base">
                                        <p:cTn id="19" dur="500" fill="hold"/>
                                        <p:tgtEl>
                                          <p:spTgt spid="13315"/>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dirty="0" smtClean="0"/>
              <a:t>6WD &amp; 8WD Tank Drive</a:t>
            </a:r>
            <a:endParaRPr lang="en-US" dirty="0"/>
          </a:p>
        </p:txBody>
      </p:sp>
      <p:sp>
        <p:nvSpPr>
          <p:cNvPr id="3" name="Content Placeholder 2"/>
          <p:cNvSpPr>
            <a:spLocks noGrp="1"/>
          </p:cNvSpPr>
          <p:nvPr>
            <p:ph sz="half" idx="1"/>
          </p:nvPr>
        </p:nvSpPr>
        <p:spPr>
          <a:xfrm>
            <a:off x="457200" y="1066800"/>
            <a:ext cx="7772400" cy="457200"/>
          </a:xfrm>
        </p:spPr>
        <p:txBody>
          <a:bodyPr>
            <a:noAutofit/>
          </a:bodyPr>
          <a:lstStyle/>
          <a:p>
            <a:r>
              <a:rPr lang="en-US" sz="2400" dirty="0" smtClean="0"/>
              <a:t>Wheelbase Length to Width is Important</a:t>
            </a:r>
            <a:endParaRPr lang="en-US" sz="2400" dirty="0"/>
          </a:p>
        </p:txBody>
      </p:sp>
      <p:sp>
        <p:nvSpPr>
          <p:cNvPr id="5" name="Content Placeholder 4"/>
          <p:cNvSpPr>
            <a:spLocks noGrp="1"/>
          </p:cNvSpPr>
          <p:nvPr>
            <p:ph sz="half" idx="2"/>
          </p:nvPr>
        </p:nvSpPr>
        <p:spPr>
          <a:xfrm>
            <a:off x="0" y="1600200"/>
            <a:ext cx="4419600" cy="5257800"/>
          </a:xfrm>
        </p:spPr>
        <p:txBody>
          <a:bodyPr>
            <a:noAutofit/>
          </a:bodyPr>
          <a:lstStyle/>
          <a:p>
            <a:r>
              <a:rPr lang="en-US" sz="1600" dirty="0" smtClean="0"/>
              <a:t>For agile turning with tank drive</a:t>
            </a:r>
          </a:p>
          <a:p>
            <a:pPr lvl="1"/>
            <a:r>
              <a:rPr lang="en-US" sz="1400" dirty="0" smtClean="0"/>
              <a:t>2.0 &lt; X &lt; 2.5 </a:t>
            </a:r>
            <a:r>
              <a:rPr lang="en-US" sz="1400" dirty="0"/>
              <a:t>ratio of width to wheelbase length </a:t>
            </a:r>
            <a:r>
              <a:rPr lang="en-US" sz="1400" dirty="0" smtClean="0"/>
              <a:t>(of 4 wheels) </a:t>
            </a:r>
          </a:p>
          <a:p>
            <a:r>
              <a:rPr lang="en-US" sz="1600" dirty="0" smtClean="0"/>
              <a:t>Game strategy will define aspect ratio of Robot (Length to Width)</a:t>
            </a:r>
          </a:p>
          <a:p>
            <a:r>
              <a:rPr lang="en-US" sz="1600" dirty="0" smtClean="0"/>
              <a:t>Last year (2013) we used an offset 6WD raised front wheel (lower right)</a:t>
            </a:r>
          </a:p>
          <a:p>
            <a:r>
              <a:rPr lang="en-US" sz="1600" dirty="0" smtClean="0"/>
              <a:t>As aspect ratio of robot goes from wide to long – may move to an 8WD	</a:t>
            </a:r>
          </a:p>
          <a:p>
            <a:pPr lvl="1"/>
            <a:r>
              <a:rPr lang="en-US" sz="1400" dirty="0" smtClean="0"/>
              <a:t>Also for less rocking - control</a:t>
            </a:r>
          </a:p>
          <a:p>
            <a:endParaRPr lang="en-US" sz="1600" dirty="0"/>
          </a:p>
          <a:p>
            <a:r>
              <a:rPr lang="en-US" sz="1600" dirty="0" smtClean="0"/>
              <a:t>Each has 4 wheels primarily on ground</a:t>
            </a:r>
          </a:p>
          <a:p>
            <a:r>
              <a:rPr lang="en-US" sz="1600" dirty="0" smtClean="0"/>
              <a:t>Other wheels provide stability and engage when pushing</a:t>
            </a:r>
            <a:endParaRPr lang="en-US" sz="1600" dirty="0"/>
          </a:p>
          <a:p>
            <a:endParaRPr lang="en-US" sz="1600" b="1" dirty="0" smtClean="0"/>
          </a:p>
          <a:p>
            <a:r>
              <a:rPr lang="en-US" sz="1600" b="1" dirty="0" smtClean="0"/>
              <a:t>Low cg always important!</a:t>
            </a:r>
          </a:p>
          <a:p>
            <a:pPr lvl="1"/>
            <a:r>
              <a:rPr lang="en-US" sz="1200" b="1" dirty="0" smtClean="0"/>
              <a:t>Battery</a:t>
            </a:r>
          </a:p>
          <a:p>
            <a:pPr lvl="1"/>
            <a:r>
              <a:rPr lang="en-US" sz="1200" b="1" dirty="0" smtClean="0"/>
              <a:t>Motor/Gearboxes</a:t>
            </a:r>
            <a:endParaRPr lang="en-US" sz="1200" b="1" dirty="0"/>
          </a:p>
          <a:p>
            <a:endParaRPr lang="en-US" sz="1600" dirty="0" smtClean="0"/>
          </a:p>
          <a:p>
            <a:endParaRPr lang="en-US" sz="1600" dirty="0" smtClean="0"/>
          </a:p>
          <a:p>
            <a:endParaRPr lang="en-US" sz="1600" dirty="0"/>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95800" y="2622966"/>
            <a:ext cx="4648200" cy="4245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9187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1"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1"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1"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500"/>
                                        <p:tgtEl>
                                          <p:spTgt spid="5">
                                            <p:txEl>
                                              <p:pRg st="4" end="4"/>
                                            </p:txEl>
                                          </p:spTgt>
                                        </p:tgtEl>
                                      </p:cBhvr>
                                    </p:animEffect>
                                  </p:childTnLst>
                                </p:cTn>
                              </p:par>
                              <p:par>
                                <p:cTn id="26" presetID="10" presetClass="entr" presetSubtype="0" fill="hold" grpId="1" nodeType="with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500"/>
                                        <p:tgtEl>
                                          <p:spTgt spid="5">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1" nodeType="click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animEffect transition="in" filter="fade">
                                      <p:cBhvr>
                                        <p:cTn id="33" dur="500"/>
                                        <p:tgtEl>
                                          <p:spTgt spid="5">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1" nodeType="clickEffect">
                                  <p:stCondLst>
                                    <p:cond delay="0"/>
                                  </p:stCondLst>
                                  <p:childTnLst>
                                    <p:set>
                                      <p:cBhvr>
                                        <p:cTn id="37" dur="1" fill="hold">
                                          <p:stCondLst>
                                            <p:cond delay="0"/>
                                          </p:stCondLst>
                                        </p:cTn>
                                        <p:tgtEl>
                                          <p:spTgt spid="5">
                                            <p:txEl>
                                              <p:pRg st="8" end="8"/>
                                            </p:txEl>
                                          </p:spTgt>
                                        </p:tgtEl>
                                        <p:attrNameLst>
                                          <p:attrName>style.visibility</p:attrName>
                                        </p:attrNameLst>
                                      </p:cBhvr>
                                      <p:to>
                                        <p:strVal val="visible"/>
                                      </p:to>
                                    </p:set>
                                    <p:animEffect transition="in" filter="fade">
                                      <p:cBhvr>
                                        <p:cTn id="38" dur="500"/>
                                        <p:tgtEl>
                                          <p:spTgt spid="5">
                                            <p:txEl>
                                              <p:pRg st="8" end="8"/>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animEffect transition="in" filter="fade">
                                      <p:cBhvr>
                                        <p:cTn id="43" dur="500"/>
                                        <p:tgtEl>
                                          <p:spTgt spid="5">
                                            <p:txEl>
                                              <p:pRg st="10" end="1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5">
                                            <p:txEl>
                                              <p:pRg st="11" end="11"/>
                                            </p:txEl>
                                          </p:spTgt>
                                        </p:tgtEl>
                                        <p:attrNameLst>
                                          <p:attrName>style.visibility</p:attrName>
                                        </p:attrNameLst>
                                      </p:cBhvr>
                                      <p:to>
                                        <p:strVal val="visible"/>
                                      </p:to>
                                    </p:set>
                                    <p:animEffect transition="in" filter="fade">
                                      <p:cBhvr>
                                        <p:cTn id="48" dur="500"/>
                                        <p:tgtEl>
                                          <p:spTgt spid="5">
                                            <p:txEl>
                                              <p:pRg st="11" end="1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5">
                                            <p:txEl>
                                              <p:pRg st="12" end="12"/>
                                            </p:txEl>
                                          </p:spTgt>
                                        </p:tgtEl>
                                        <p:attrNameLst>
                                          <p:attrName>style.visibility</p:attrName>
                                        </p:attrNameLst>
                                      </p:cBhvr>
                                      <p:to>
                                        <p:strVal val="visible"/>
                                      </p:to>
                                    </p:set>
                                    <p:animEffect transition="in" filter="fade">
                                      <p:cBhvr>
                                        <p:cTn id="53"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Wheel Diameter </a:t>
            </a:r>
            <a:endParaRPr lang="en-US" dirty="0"/>
          </a:p>
        </p:txBody>
      </p:sp>
      <p:sp>
        <p:nvSpPr>
          <p:cNvPr id="3" name="Content Placeholder 2"/>
          <p:cNvSpPr>
            <a:spLocks noGrp="1"/>
          </p:cNvSpPr>
          <p:nvPr>
            <p:ph sz="half" idx="1"/>
          </p:nvPr>
        </p:nvSpPr>
        <p:spPr/>
        <p:txBody>
          <a:bodyPr>
            <a:normAutofit/>
          </a:bodyPr>
          <a:lstStyle/>
          <a:p>
            <a:r>
              <a:rPr lang="en-US" dirty="0" smtClean="0"/>
              <a:t>Wheel Diameter</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36378991"/>
              </p:ext>
            </p:extLst>
          </p:nvPr>
        </p:nvGraphicFramePr>
        <p:xfrm>
          <a:off x="362234" y="4148765"/>
          <a:ext cx="5581366" cy="2639731"/>
        </p:xfrm>
        <a:graphic>
          <a:graphicData uri="http://schemas.openxmlformats.org/presentationml/2006/ole">
            <mc:AlternateContent xmlns:mc="http://schemas.openxmlformats.org/markup-compatibility/2006">
              <mc:Choice xmlns:v="urn:schemas-microsoft-com:vml" Requires="v">
                <p:oleObj spid="_x0000_s6251" name="Worksheet" r:id="rId4" imgW="6867566" imgH="3248111" progId="Excel.Sheet.12">
                  <p:embed/>
                </p:oleObj>
              </mc:Choice>
              <mc:Fallback>
                <p:oleObj name="Worksheet" r:id="rId4" imgW="6867566" imgH="3248111" progId="Excel.Sheet.12">
                  <p:embed/>
                  <p:pic>
                    <p:nvPicPr>
                      <p:cNvPr id="0" name=""/>
                      <p:cNvPicPr/>
                      <p:nvPr/>
                    </p:nvPicPr>
                    <p:blipFill>
                      <a:blip r:embed="rId5"/>
                      <a:stretch>
                        <a:fillRect/>
                      </a:stretch>
                    </p:blipFill>
                    <p:spPr>
                      <a:xfrm>
                        <a:off x="362234" y="4148765"/>
                        <a:ext cx="5581366" cy="2639731"/>
                      </a:xfrm>
                      <a:prstGeom prst="rect">
                        <a:avLst/>
                      </a:prstGeom>
                    </p:spPr>
                  </p:pic>
                </p:oleObj>
              </mc:Fallback>
            </mc:AlternateContent>
          </a:graphicData>
        </a:graphic>
      </p:graphicFrame>
      <p:grpSp>
        <p:nvGrpSpPr>
          <p:cNvPr id="10" name="Group 9"/>
          <p:cNvGrpSpPr/>
          <p:nvPr/>
        </p:nvGrpSpPr>
        <p:grpSpPr>
          <a:xfrm>
            <a:off x="6343934" y="2726710"/>
            <a:ext cx="2809164" cy="1083290"/>
            <a:chOff x="6343934" y="2209800"/>
            <a:chExt cx="2809164" cy="1083290"/>
          </a:xfrm>
        </p:grpSpPr>
        <p:sp>
          <p:nvSpPr>
            <p:cNvPr id="6" name="Oval 5"/>
            <p:cNvSpPr/>
            <p:nvPr/>
          </p:nvSpPr>
          <p:spPr>
            <a:xfrm>
              <a:off x="6343934" y="2378690"/>
              <a:ext cx="838200" cy="9144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8305799" y="2438399"/>
              <a:ext cx="847299" cy="854691"/>
            </a:xfrm>
            <a:prstGeom prst="roundRect">
              <a:avLst>
                <a:gd name="adj" fmla="val 10224"/>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flipH="1" flipV="1">
              <a:off x="7220234" y="2378690"/>
              <a:ext cx="704566" cy="626090"/>
            </a:xfrm>
            <a:prstGeom prst="triangl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343934" y="2209800"/>
              <a:ext cx="1580866" cy="1688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Box 10"/>
          <p:cNvSpPr txBox="1"/>
          <p:nvPr/>
        </p:nvSpPr>
        <p:spPr>
          <a:xfrm>
            <a:off x="7220234" y="5772834"/>
            <a:ext cx="1923766" cy="1015663"/>
          </a:xfrm>
          <a:prstGeom prst="rect">
            <a:avLst/>
          </a:prstGeom>
          <a:solidFill>
            <a:schemeClr val="accent1">
              <a:lumMod val="40000"/>
              <a:lumOff val="60000"/>
            </a:schemeClr>
          </a:solidFill>
          <a:ln>
            <a:solidFill>
              <a:schemeClr val="accent2">
                <a:lumMod val="50000"/>
              </a:schemeClr>
            </a:solidFill>
          </a:ln>
        </p:spPr>
        <p:txBody>
          <a:bodyPr wrap="square" rtlCol="0">
            <a:spAutoFit/>
          </a:bodyPr>
          <a:lstStyle/>
          <a:p>
            <a:r>
              <a:rPr lang="en-US" sz="2000" dirty="0" smtClean="0">
                <a:solidFill>
                  <a:srgbClr val="C00000"/>
                </a:solidFill>
              </a:rPr>
              <a:t>20% greater wheel base / stability</a:t>
            </a:r>
            <a:endParaRPr lang="en-US" sz="2000" dirty="0">
              <a:solidFill>
                <a:srgbClr val="C00000"/>
              </a:solidFill>
            </a:endParaRPr>
          </a:p>
        </p:txBody>
      </p:sp>
      <p:grpSp>
        <p:nvGrpSpPr>
          <p:cNvPr id="20" name="Group 19"/>
          <p:cNvGrpSpPr/>
          <p:nvPr/>
        </p:nvGrpSpPr>
        <p:grpSpPr>
          <a:xfrm>
            <a:off x="6063440" y="2133600"/>
            <a:ext cx="3080560" cy="1888510"/>
            <a:chOff x="6172200" y="3669574"/>
            <a:chExt cx="3080560" cy="1888510"/>
          </a:xfrm>
        </p:grpSpPr>
        <p:sp>
          <p:nvSpPr>
            <p:cNvPr id="19" name="Rounded Rectangle 18"/>
            <p:cNvSpPr/>
            <p:nvPr/>
          </p:nvSpPr>
          <p:spPr>
            <a:xfrm>
              <a:off x="6172200" y="3669574"/>
              <a:ext cx="3080560" cy="1888510"/>
            </a:xfrm>
            <a:prstGeom prst="roundRect">
              <a:avLst>
                <a:gd name="adj" fmla="val 9989"/>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7242446" y="3901517"/>
              <a:ext cx="2010314" cy="1372773"/>
              <a:chOff x="7307112" y="3901517"/>
              <a:chExt cx="1945648" cy="1372773"/>
            </a:xfrm>
          </p:grpSpPr>
          <p:sp>
            <p:nvSpPr>
              <p:cNvPr id="14" name="Rounded Rectangle 13"/>
              <p:cNvSpPr/>
              <p:nvPr/>
            </p:nvSpPr>
            <p:spPr>
              <a:xfrm>
                <a:off x="8405461" y="4419599"/>
                <a:ext cx="847299" cy="854691"/>
              </a:xfrm>
              <a:prstGeom prst="roundRect">
                <a:avLst>
                  <a:gd name="adj" fmla="val 10224"/>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rot="20799838">
                <a:off x="7307112" y="3901517"/>
                <a:ext cx="1580866" cy="1083290"/>
                <a:chOff x="6443596" y="4191000"/>
                <a:chExt cx="1580866" cy="1083290"/>
              </a:xfrm>
            </p:grpSpPr>
            <p:sp>
              <p:nvSpPr>
                <p:cNvPr id="13" name="Oval 12"/>
                <p:cNvSpPr/>
                <p:nvPr/>
              </p:nvSpPr>
              <p:spPr>
                <a:xfrm>
                  <a:off x="6443596" y="4359890"/>
                  <a:ext cx="838200" cy="9144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p:cNvSpPr/>
                <p:nvPr/>
              </p:nvSpPr>
              <p:spPr>
                <a:xfrm flipH="1" flipV="1">
                  <a:off x="7319896" y="4359890"/>
                  <a:ext cx="704566" cy="626090"/>
                </a:xfrm>
                <a:prstGeom prst="triangl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443596" y="4191000"/>
                  <a:ext cx="1580866" cy="1688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4" name="Content Placeholder 3"/>
          <p:cNvSpPr>
            <a:spLocks noGrp="1"/>
          </p:cNvSpPr>
          <p:nvPr>
            <p:ph sz="half" idx="2"/>
          </p:nvPr>
        </p:nvSpPr>
        <p:spPr>
          <a:xfrm>
            <a:off x="457200" y="1600200"/>
            <a:ext cx="8229600" cy="4525963"/>
          </a:xfrm>
        </p:spPr>
        <p:txBody>
          <a:bodyPr>
            <a:normAutofit/>
          </a:bodyPr>
          <a:lstStyle/>
          <a:p>
            <a:r>
              <a:rPr lang="en-US" sz="2000" dirty="0" smtClean="0"/>
              <a:t>Generally smaller is better!</a:t>
            </a:r>
          </a:p>
          <a:p>
            <a:pPr lvl="1"/>
            <a:r>
              <a:rPr lang="en-US" sz="1800" dirty="0" smtClean="0"/>
              <a:t>Wheelbase, weight, packaging…</a:t>
            </a:r>
          </a:p>
          <a:p>
            <a:pPr lvl="1"/>
            <a:r>
              <a:rPr lang="en-US" sz="1800" dirty="0" smtClean="0"/>
              <a:t>Less gear reduction required</a:t>
            </a:r>
          </a:p>
          <a:p>
            <a:r>
              <a:rPr lang="en-US" sz="2000" dirty="0" smtClean="0"/>
              <a:t>Unless game design requires larger diameter</a:t>
            </a:r>
          </a:p>
          <a:p>
            <a:pPr lvl="1"/>
            <a:r>
              <a:rPr lang="en-US" sz="1800" dirty="0" smtClean="0"/>
              <a:t>Even then consider other options</a:t>
            </a:r>
          </a:p>
          <a:p>
            <a:pPr lvl="2"/>
            <a:r>
              <a:rPr lang="en-US" sz="1600" dirty="0" smtClean="0"/>
              <a:t>2012 – d’Penguineers and other wedges.</a:t>
            </a:r>
            <a:endParaRPr lang="en-US" sz="1600" dirty="0"/>
          </a:p>
        </p:txBody>
      </p:sp>
    </p:spTree>
    <p:extLst>
      <p:ext uri="{BB962C8B-B14F-4D97-AF65-F5344CB8AC3E}">
        <p14:creationId xmlns:p14="http://schemas.microsoft.com/office/powerpoint/2010/main" val="307713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500"/>
                                        <p:tgtEl>
                                          <p:spTgt spid="4">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fade">
                                      <p:cBhvr>
                                        <p:cTn id="18" dur="500"/>
                                        <p:tgtEl>
                                          <p:spTgt spid="4">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500"/>
                                        <p:tgtEl>
                                          <p:spTgt spid="4">
                                            <p:txEl>
                                              <p:pRg st="3" end="3"/>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fade">
                                      <p:cBhvr>
                                        <p:cTn id="31" dur="500"/>
                                        <p:tgtEl>
                                          <p:spTgt spid="4">
                                            <p:txEl>
                                              <p:pRg st="4" end="4"/>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5" end="5"/>
                                            </p:txEl>
                                          </p:spTgt>
                                        </p:tgtEl>
                                        <p:attrNameLst>
                                          <p:attrName>style.visibility</p:attrName>
                                        </p:attrNameLst>
                                      </p:cBhvr>
                                      <p:to>
                                        <p:strVal val="visible"/>
                                      </p:to>
                                    </p:set>
                                    <p:animEffect transition="in" filter="fade">
                                      <p:cBhvr>
                                        <p:cTn id="34" dur="500"/>
                                        <p:tgtEl>
                                          <p:spTgt spid="4">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1989083"/>
            <a:ext cx="4495800"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fontScale="90000"/>
          </a:bodyPr>
          <a:lstStyle/>
          <a:p>
            <a:r>
              <a:rPr lang="en-US" dirty="0" smtClean="0"/>
              <a:t>Off the Shelf Option</a:t>
            </a:r>
            <a:endParaRPr lang="en-US" dirty="0"/>
          </a:p>
        </p:txBody>
      </p:sp>
      <p:sp>
        <p:nvSpPr>
          <p:cNvPr id="3" name="Content Placeholder 2"/>
          <p:cNvSpPr>
            <a:spLocks noGrp="1"/>
          </p:cNvSpPr>
          <p:nvPr>
            <p:ph sz="half" idx="1"/>
          </p:nvPr>
        </p:nvSpPr>
        <p:spPr/>
        <p:txBody>
          <a:bodyPr/>
          <a:lstStyle/>
          <a:p>
            <a:r>
              <a:rPr lang="en-US" dirty="0" smtClean="0"/>
              <a:t>2012 </a:t>
            </a:r>
            <a:r>
              <a:rPr lang="en-US" dirty="0" err="1" smtClean="0"/>
              <a:t>VexPro</a:t>
            </a:r>
            <a:r>
              <a:rPr lang="en-US" dirty="0" smtClean="0"/>
              <a:t> Kit</a:t>
            </a:r>
            <a:endParaRPr lang="en-US" dirty="0"/>
          </a:p>
        </p:txBody>
      </p:sp>
      <p:sp>
        <p:nvSpPr>
          <p:cNvPr id="4" name="Content Placeholder 3"/>
          <p:cNvSpPr>
            <a:spLocks noGrp="1"/>
          </p:cNvSpPr>
          <p:nvPr>
            <p:ph sz="half" idx="2"/>
          </p:nvPr>
        </p:nvSpPr>
        <p:spPr/>
        <p:txBody>
          <a:bodyPr/>
          <a:lstStyle/>
          <a:p>
            <a:r>
              <a:rPr lang="en-US" dirty="0" smtClean="0"/>
              <a:t>Sheet metal construction</a:t>
            </a:r>
          </a:p>
          <a:p>
            <a:r>
              <a:rPr lang="en-US" dirty="0" smtClean="0"/>
              <a:t>Available only in the long format</a:t>
            </a:r>
          </a:p>
          <a:p>
            <a:pPr lvl="1"/>
            <a:r>
              <a:rPr lang="en-US" dirty="0" smtClean="0"/>
              <a:t>31.5” x 25”</a:t>
            </a:r>
          </a:p>
          <a:p>
            <a:r>
              <a:rPr lang="en-US" dirty="0" smtClean="0"/>
              <a:t>6wd or 8wd</a:t>
            </a:r>
            <a:endParaRPr lang="en-US" dirty="0"/>
          </a:p>
        </p:txBody>
      </p:sp>
    </p:spTree>
    <p:extLst>
      <p:ext uri="{BB962C8B-B14F-4D97-AF65-F5344CB8AC3E}">
        <p14:creationId xmlns:p14="http://schemas.microsoft.com/office/powerpoint/2010/main" val="1411401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17545</TotalTime>
  <Words>1228</Words>
  <Application>Microsoft Office PowerPoint</Application>
  <PresentationFormat>On-screen Show (4:3)</PresentationFormat>
  <Paragraphs>176</Paragraphs>
  <Slides>14</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Worksheet</vt:lpstr>
      <vt:lpstr>Robot Mechanical Principles</vt:lpstr>
      <vt:lpstr>FRC Engineering/Design </vt:lpstr>
      <vt:lpstr>Basic Relationships - Review</vt:lpstr>
      <vt:lpstr>Tank Drive </vt:lpstr>
      <vt:lpstr>Turning a Tank Drive</vt:lpstr>
      <vt:lpstr>Dropped Center Wheel(s)</vt:lpstr>
      <vt:lpstr>6WD &amp; 8WD Tank Drive</vt:lpstr>
      <vt:lpstr>Wheel Diameter </vt:lpstr>
      <vt:lpstr>Off the Shelf Option</vt:lpstr>
      <vt:lpstr>New 2014 Andy-Mark  KOP Chassis &amp; Drive Train</vt:lpstr>
      <vt:lpstr>New KOP Chassis</vt:lpstr>
      <vt:lpstr>Upgrades on New KOP Chassis</vt:lpstr>
      <vt:lpstr>AM KOP Frame &amp; VexPro KitBot &amp; 80/20</vt:lpstr>
      <vt:lpstr>Some Frame Options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Drivetrains / Chassis</dc:title>
  <dc:creator>Rick</dc:creator>
  <cp:lastModifiedBy>Rick</cp:lastModifiedBy>
  <cp:revision>232</cp:revision>
  <dcterms:created xsi:type="dcterms:W3CDTF">2013-05-30T01:29:03Z</dcterms:created>
  <dcterms:modified xsi:type="dcterms:W3CDTF">2013-10-25T01:45:21Z</dcterms:modified>
</cp:coreProperties>
</file>